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300" r:id="rId2"/>
    <p:sldId id="275" r:id="rId3"/>
    <p:sldId id="257" r:id="rId4"/>
    <p:sldId id="290" r:id="rId5"/>
    <p:sldId id="261" r:id="rId6"/>
    <p:sldId id="291" r:id="rId7"/>
    <p:sldId id="259" r:id="rId8"/>
    <p:sldId id="258" r:id="rId9"/>
    <p:sldId id="277" r:id="rId10"/>
    <p:sldId id="309" r:id="rId11"/>
    <p:sldId id="286" r:id="rId12"/>
    <p:sldId id="276" r:id="rId13"/>
    <p:sldId id="287" r:id="rId14"/>
    <p:sldId id="310" r:id="rId15"/>
    <p:sldId id="316" r:id="rId16"/>
    <p:sldId id="318" r:id="rId17"/>
    <p:sldId id="319" r:id="rId18"/>
    <p:sldId id="292" r:id="rId19"/>
    <p:sldId id="320" r:id="rId20"/>
    <p:sldId id="321" r:id="rId21"/>
    <p:sldId id="322" r:id="rId22"/>
    <p:sldId id="313" r:id="rId23"/>
    <p:sldId id="296" r:id="rId24"/>
    <p:sldId id="317" r:id="rId25"/>
    <p:sldId id="302" r:id="rId26"/>
    <p:sldId id="297" r:id="rId27"/>
    <p:sldId id="282" r:id="rId28"/>
    <p:sldId id="294" r:id="rId29"/>
    <p:sldId id="323" r:id="rId30"/>
    <p:sldId id="284" r:id="rId31"/>
    <p:sldId id="266" r:id="rId32"/>
    <p:sldId id="298" r:id="rId33"/>
    <p:sldId id="279" r:id="rId34"/>
    <p:sldId id="315" r:id="rId35"/>
    <p:sldId id="280" r:id="rId36"/>
    <p:sldId id="295" r:id="rId37"/>
    <p:sldId id="288" r:id="rId38"/>
    <p:sldId id="307" r:id="rId39"/>
    <p:sldId id="289" r:id="rId40"/>
    <p:sldId id="324" r:id="rId41"/>
  </p:sldIdLst>
  <p:sldSz cx="9144000" cy="5143500" type="screen16x9"/>
  <p:notesSz cx="6858000" cy="9144000"/>
  <p:embeddedFontLst>
    <p:embeddedFont>
      <p:font typeface="Oswald" pitchFamily="2" charset="77"/>
      <p:regular r:id="rId43"/>
      <p:bold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00FF"/>
    <a:srgbClr val="0A5401"/>
    <a:srgbClr val="F81E24"/>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09"/>
    <p:restoredTop sz="79561"/>
  </p:normalViewPr>
  <p:slideViewPr>
    <p:cSldViewPr snapToGrid="0">
      <p:cViewPr varScale="1">
        <p:scale>
          <a:sx n="133" d="100"/>
          <a:sy n="133" d="100"/>
        </p:scale>
        <p:origin x="1352" y="184"/>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Erkenntnis: Pünktliche Auftragsabwicklung (OTD) haben im Durchschnitt eine 40,74% Marge</a:t>
            </a:r>
          </a:p>
        </p:txBody>
      </p:sp>
    </p:spTree>
    <p:extLst>
      <p:ext uri="{BB962C8B-B14F-4D97-AF65-F5344CB8AC3E}">
        <p14:creationId xmlns:p14="http://schemas.microsoft.com/office/powerpoint/2010/main" val="157398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Annahmen hier treffen bei Erklärung</a:t>
            </a:r>
          </a:p>
        </p:txBody>
      </p:sp>
    </p:spTree>
    <p:extLst>
      <p:ext uri="{BB962C8B-B14F-4D97-AF65-F5344CB8AC3E}">
        <p14:creationId xmlns:p14="http://schemas.microsoft.com/office/powerpoint/2010/main" val="158945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086097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711489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434601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30736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839593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Ab Ende 2019 (Dezember) steigen die Transportkosten wieder leicht an</a:t>
            </a:r>
            <a:endParaRPr sz="1200" dirty="0">
              <a:solidFill>
                <a:srgbClr val="67788A"/>
              </a:solidFill>
              <a:highlight>
                <a:srgbClr val="FFFFFF"/>
              </a:highlight>
            </a:endParaRPr>
          </a:p>
        </p:txBody>
      </p:sp>
    </p:spTree>
    <p:extLst>
      <p:ext uri="{BB962C8B-B14F-4D97-AF65-F5344CB8AC3E}">
        <p14:creationId xmlns:p14="http://schemas.microsoft.com/office/powerpoint/2010/main" val="691024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highlight>
                  <a:srgbClr val="FFFFFF"/>
                </a:highlight>
                <a:sym typeface="Wingdings" pitchFamily="2" charset="2"/>
              </a:rPr>
              <a:t>Bennos Vorschlag: </a:t>
            </a:r>
            <a:r>
              <a:rPr lang="de-DE" dirty="0" err="1">
                <a:highlight>
                  <a:srgbClr val="FFFFFF"/>
                </a:highlight>
                <a:sym typeface="Wingdings" pitchFamily="2" charset="2"/>
              </a:rPr>
              <a:t>Requested_Arrival_Date</a:t>
            </a:r>
            <a:r>
              <a:rPr lang="de-DE" dirty="0">
                <a:highlight>
                  <a:srgbClr val="FFFFFF"/>
                </a:highlight>
                <a:sym typeface="Wingdings" pitchFamily="2" charset="2"/>
              </a:rPr>
              <a:t> umwandeln in</a:t>
            </a:r>
            <a:r>
              <a:rPr lang="de-DE" b="1" u="sng" dirty="0">
                <a:highlight>
                  <a:srgbClr val="FFFFFF"/>
                </a:highlight>
                <a:sym typeface="Wingdings" pitchFamily="2" charset="2"/>
              </a:rPr>
              <a:t> </a:t>
            </a:r>
            <a:r>
              <a:rPr lang="de-DE" b="1" u="sng" dirty="0" err="1">
                <a:highlight>
                  <a:srgbClr val="FFFFFF"/>
                </a:highlight>
                <a:sym typeface="Wingdings" pitchFamily="2" charset="2"/>
              </a:rPr>
              <a:t>Weekdays</a:t>
            </a:r>
            <a:r>
              <a:rPr lang="de-DE" b="1" u="sng" dirty="0">
                <a:highlight>
                  <a:srgbClr val="FFFFFF"/>
                </a:highlight>
                <a:sym typeface="Wingdings" pitchFamily="2" charset="2"/>
              </a:rPr>
              <a:t> </a:t>
            </a:r>
            <a:r>
              <a:rPr lang="de-DE" dirty="0">
                <a:highlight>
                  <a:srgbClr val="FFFFFF"/>
                </a:highlight>
                <a:sym typeface="Wingdings" pitchFamily="2" charset="2"/>
              </a:rPr>
              <a:t>und Durchschnittstabelle über die Marge erstellen  </a:t>
            </a:r>
            <a:r>
              <a:rPr lang="de-DE" dirty="0" err="1">
                <a:highlight>
                  <a:srgbClr val="FFFFFF"/>
                </a:highlight>
                <a:sym typeface="Wingdings" pitchFamily="2" charset="2"/>
              </a:rPr>
              <a:t>Transportprice</a:t>
            </a:r>
            <a:r>
              <a:rPr lang="de-DE" dirty="0">
                <a:highlight>
                  <a:srgbClr val="FFFFFF"/>
                </a:highlight>
                <a:sym typeface="Wingdings" pitchFamily="2" charset="2"/>
              </a:rPr>
              <a:t>, </a:t>
            </a:r>
            <a:r>
              <a:rPr lang="de-DE" dirty="0" err="1">
                <a:highlight>
                  <a:srgbClr val="FFFFFF"/>
                </a:highlight>
                <a:sym typeface="Wingdings" pitchFamily="2" charset="2"/>
              </a:rPr>
              <a:t>Transportbooked</a:t>
            </a:r>
            <a:r>
              <a:rPr lang="de-DE" dirty="0">
                <a:highlight>
                  <a:srgbClr val="FFFFFF"/>
                </a:highlight>
                <a:sym typeface="Wingdings" pitchFamily="2" charset="2"/>
              </a:rPr>
              <a:t>, </a:t>
            </a:r>
            <a:r>
              <a:rPr lang="de-DE" dirty="0" err="1">
                <a:highlight>
                  <a:srgbClr val="FFFFFF"/>
                </a:highlight>
                <a:sym typeface="Wingdings" pitchFamily="2" charset="2"/>
              </a:rPr>
              <a:t>Transportassigned</a:t>
            </a:r>
            <a:endParaRPr lang="de-DE" dirty="0">
              <a:highlight>
                <a:srgbClr val="FFFFFF"/>
              </a:highlight>
              <a:sym typeface="Wingdings" pitchFamily="2" charset="2"/>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2000324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 -0,54</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LKW Maut: -0,51</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Diesel</a:t>
            </a:r>
            <a:r>
              <a:rPr lang="de-DE" sz="1200" b="1" dirty="0">
                <a:sym typeface="Wingdings" pitchFamily="2" charset="2"/>
              </a:rPr>
              <a:t>: -0,14</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Total </a:t>
            </a:r>
            <a:r>
              <a:rPr lang="de-DE" sz="1200" b="1" dirty="0" err="1"/>
              <a:t>Cost</a:t>
            </a:r>
            <a:r>
              <a:rPr lang="de-DE" sz="1200" b="1" dirty="0"/>
              <a:t>: -0,39 UND Total </a:t>
            </a:r>
            <a:r>
              <a:rPr lang="de-DE" sz="1200" b="1" dirty="0" err="1"/>
              <a:t>Cost</a:t>
            </a:r>
            <a:r>
              <a:rPr lang="de-DE" sz="1200" b="1" dirty="0"/>
              <a:t> </a:t>
            </a:r>
            <a:r>
              <a:rPr lang="de-DE" sz="1200" b="1" dirty="0" err="1"/>
              <a:t>Assigned</a:t>
            </a:r>
            <a:r>
              <a:rPr lang="de-DE" sz="1200" b="1" dirty="0"/>
              <a:t>: -0,35</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OTD: 0,27</a:t>
            </a:r>
          </a:p>
          <a:p>
            <a:pPr marL="13970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lang="de-DE" sz="1200" dirty="0">
                <a:sym typeface="Wingdings" pitchFamily="2" charset="2"/>
              </a:rPr>
              <a:t>Maut Fahrleistungsindex ist ein Anhaltspunkt, um die deutsche Industrieproduktion abzuschätzen</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endParaRPr lang="de-DE" sz="1200" b="1" dirty="0">
              <a:sym typeface="Wingdings" pitchFamily="2" charset="2"/>
            </a:endParaRPr>
          </a:p>
          <a:p>
            <a:pPr>
              <a:lnSpc>
                <a:spcPct val="150000"/>
              </a:lnSpc>
            </a:pPr>
            <a:endParaRPr lang="de-DE" sz="1200" b="1" dirty="0">
              <a:sym typeface="Wingdings" pitchFamily="2" charset="2"/>
            </a:endParaRPr>
          </a:p>
        </p:txBody>
      </p:sp>
    </p:spTree>
    <p:extLst>
      <p:ext uri="{BB962C8B-B14F-4D97-AF65-F5344CB8AC3E}">
        <p14:creationId xmlns:p14="http://schemas.microsoft.com/office/powerpoint/2010/main" val="3180855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Zwei Dashboards für Finanz Steuerung und Logistik-System Steuerung.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600" dirty="0"/>
              <a:t>Abteilungsspezifisch</a:t>
            </a:r>
          </a:p>
          <a:p>
            <a:pPr marL="0" lvl="0" indent="0" algn="l" rtl="0">
              <a:spcBef>
                <a:spcPts val="0"/>
              </a:spcBef>
              <a:spcAft>
                <a:spcPts val="0"/>
              </a:spcAft>
              <a:buNone/>
            </a:pPr>
            <a:endParaRPr lang="de-DE" sz="1200" dirty="0">
              <a:solidFill>
                <a:srgbClr val="67788A"/>
              </a:solidFill>
              <a:highlight>
                <a:srgbClr val="FFFFFF"/>
              </a:highlight>
            </a:endParaRPr>
          </a:p>
        </p:txBody>
      </p:sp>
    </p:spTree>
    <p:extLst>
      <p:ext uri="{BB962C8B-B14F-4D97-AF65-F5344CB8AC3E}">
        <p14:creationId xmlns:p14="http://schemas.microsoft.com/office/powerpoint/2010/main" val="3283114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484889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0049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de-DE" sz="1200" dirty="0">
                <a:solidFill>
                  <a:srgbClr val="67788A"/>
                </a:solidFill>
              </a:rPr>
            </a:br>
            <a:r>
              <a:rPr lang="de-DE" sz="1200" dirty="0">
                <a:solidFill>
                  <a:srgbClr val="67788A"/>
                </a:solidFill>
              </a:rPr>
              <a:t>Das 4PL wurde seit 11.2019 eingeführt und mit diesem Modell ist ein hoher Koordinationsaufwand wegen der administrativer unternehmensübergreifender Aufgabe verbunden. Außerdem besteht noch eine große Abhängigkeit auf anderen Subunternehmen, weil im Gegensatz zu 3PL ein 4PL Dienstleister seine operativen Aktivitäten an diesen Subunternehmen verlagert und  lediglich als Schnittsteller zwischen dem Auftraggeber und ausführenden Logistik-Operateuren dient. Im Jahr 2020 fanden viele </a:t>
            </a:r>
            <a:r>
              <a:rPr lang="de-DE" sz="1200" dirty="0" err="1">
                <a:solidFill>
                  <a:srgbClr val="67788A"/>
                </a:solidFill>
              </a:rPr>
              <a:t>Disruptionen</a:t>
            </a:r>
            <a:r>
              <a:rPr lang="de-DE" sz="1200" dirty="0">
                <a:solidFill>
                  <a:srgbClr val="67788A"/>
                </a:solidFill>
              </a:rPr>
              <a:t> in der gesamten Logistik-Kette statt und daher konnte es für </a:t>
            </a:r>
            <a:r>
              <a:rPr lang="de-DE" sz="1200" dirty="0" err="1">
                <a:solidFill>
                  <a:srgbClr val="67788A"/>
                </a:solidFill>
              </a:rPr>
              <a:t>Instafreight</a:t>
            </a:r>
            <a:r>
              <a:rPr lang="de-DE" sz="1200" dirty="0">
                <a:solidFill>
                  <a:srgbClr val="67788A"/>
                </a:solidFill>
              </a:rPr>
              <a:t> erschwert sein, passende Subunternehmen (also mit geeigneter Leistungsqualität und akzeptierbarer Entgeltkonditionen) zu finden. Infolgedessen ergibt sich ein negativer Ertrag aus diesem Geschäftsfeld.</a:t>
            </a:r>
          </a:p>
          <a:p>
            <a:pPr marL="0" lvl="0" indent="0" algn="l" rtl="0">
              <a:spcBef>
                <a:spcPts val="0"/>
              </a:spcBef>
              <a:spcAft>
                <a:spcPts val="0"/>
              </a:spcAft>
              <a:buNone/>
            </a:pPr>
            <a:r>
              <a:rPr lang="de-DE" sz="1200" dirty="0">
                <a:solidFill>
                  <a:srgbClr val="67788A"/>
                </a:solidFill>
              </a:rPr>
              <a:t>=&gt; Mehr Fokus auf dem gewinnbringenden Geschäftsfeld 3PL aber gleichzeitig für eine langfristige Entwicklung auch das Geschäftsmodell 4PL kontinuierlich verbessern.</a:t>
            </a:r>
          </a:p>
          <a:p>
            <a:pPr marL="0" lvl="0" indent="0" algn="l" rtl="0">
              <a:spcBef>
                <a:spcPts val="0"/>
              </a:spcBef>
              <a:spcAft>
                <a:spcPts val="0"/>
              </a:spcAft>
              <a:buNone/>
            </a:pPr>
            <a:r>
              <a:rPr lang="de-DE" sz="1200" dirty="0">
                <a:solidFill>
                  <a:srgbClr val="67788A"/>
                </a:solidFill>
              </a:rPr>
              <a:t>    (Quelle: https://</a:t>
            </a:r>
            <a:r>
              <a:rPr lang="de-DE" sz="1200" dirty="0" err="1">
                <a:solidFill>
                  <a:srgbClr val="67788A"/>
                </a:solidFill>
              </a:rPr>
              <a:t>forto.com</a:t>
            </a:r>
            <a:r>
              <a:rPr lang="de-DE" sz="1200" dirty="0">
                <a:solidFill>
                  <a:srgbClr val="67788A"/>
                </a:solidFill>
              </a:rPr>
              <a:t>/de/</a:t>
            </a:r>
            <a:r>
              <a:rPr lang="de-DE" sz="1200" dirty="0" err="1">
                <a:solidFill>
                  <a:srgbClr val="67788A"/>
                </a:solidFill>
              </a:rPr>
              <a:t>blog</a:t>
            </a:r>
            <a:r>
              <a:rPr lang="de-DE" sz="1200" dirty="0">
                <a:solidFill>
                  <a:srgbClr val="67788A"/>
                </a:solidFill>
              </a:rPr>
              <a:t>/3pl-vs-4pl/)</a:t>
            </a:r>
          </a:p>
          <a:p>
            <a:pPr marL="0" lvl="0" indent="0" algn="l" rtl="0">
              <a:spcBef>
                <a:spcPts val="0"/>
              </a:spcBef>
              <a:spcAft>
                <a:spcPts val="0"/>
              </a:spcAft>
              <a:buNone/>
            </a:pPr>
            <a:r>
              <a:rPr lang="de-DE" sz="1200" dirty="0">
                <a:solidFill>
                  <a:srgbClr val="67788A"/>
                </a:solidFill>
              </a:rPr>
              <a:t>- Ferner ist die Preisgestaltung bei Kontraktaufträgen(</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noch zu berücksichtigen bei gleichzeitiger Aufrechthaltung der Kundenbindung. Nach unserer Erkenntnis gibt es einen deutlichen Unterschied in dem durchschnittlichen Profit von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(Kontrakauftrag) und </a:t>
            </a:r>
            <a:r>
              <a:rPr lang="de-DE" sz="1200" dirty="0" err="1">
                <a:solidFill>
                  <a:srgbClr val="67788A"/>
                </a:solidFill>
              </a:rPr>
              <a:t>spot</a:t>
            </a:r>
            <a:r>
              <a:rPr lang="de-DE" sz="1200" dirty="0">
                <a:solidFill>
                  <a:srgbClr val="67788A"/>
                </a:solidFill>
              </a:rPr>
              <a:t> </a:t>
            </a:r>
            <a:r>
              <a:rPr lang="de-DE" sz="1200" dirty="0" err="1">
                <a:solidFill>
                  <a:srgbClr val="67788A"/>
                </a:solidFill>
              </a:rPr>
              <a:t>shipment</a:t>
            </a:r>
            <a:r>
              <a:rPr lang="de-DE" sz="1200" dirty="0">
                <a:solidFill>
                  <a:srgbClr val="67788A"/>
                </a:solidFill>
              </a:rPr>
              <a:t> (Einzelauftrag), also 24,675 Euro/Auftrag bzw. 33,148 Euro/Auftrag. Bei den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muss es mit einem festen Transportpreis durchgeführt werden und somit schwanken sich die Margen stärker. Bei dem Gegenstück der Custom Rate </a:t>
            </a:r>
            <a:r>
              <a:rPr lang="de-DE" sz="1200" dirty="0" err="1">
                <a:solidFill>
                  <a:srgbClr val="67788A"/>
                </a:solidFill>
              </a:rPr>
              <a:t>shipments</a:t>
            </a:r>
            <a:r>
              <a:rPr lang="de-DE" sz="1200" dirty="0">
                <a:solidFill>
                  <a:srgbClr val="67788A"/>
                </a:solidFill>
              </a:rPr>
              <a:t>, der Spot </a:t>
            </a:r>
            <a:r>
              <a:rPr lang="de-DE" sz="1200" dirty="0" err="1">
                <a:solidFill>
                  <a:srgbClr val="67788A"/>
                </a:solidFill>
              </a:rPr>
              <a:t>shipments</a:t>
            </a:r>
            <a:r>
              <a:rPr lang="de-DE" sz="1200" dirty="0">
                <a:solidFill>
                  <a:srgbClr val="67788A"/>
                </a:solidFill>
              </a:rPr>
              <a:t>, können wir den Preis entsprechend anpassen und ausgleichen. Deswegen kann mit </a:t>
            </a:r>
            <a:r>
              <a:rPr lang="de-DE" sz="1200" b="1" dirty="0" err="1">
                <a:solidFill>
                  <a:srgbClr val="67788A"/>
                </a:solidFill>
              </a:rPr>
              <a:t>wenigeren</a:t>
            </a:r>
            <a:r>
              <a:rPr lang="de-DE" sz="1200" b="1" dirty="0">
                <a:solidFill>
                  <a:srgbClr val="67788A"/>
                </a:solidFill>
              </a:rPr>
              <a:t> </a:t>
            </a:r>
            <a:r>
              <a:rPr lang="de-DE" sz="1200" b="1" dirty="0" err="1">
                <a:solidFill>
                  <a:srgbClr val="67788A"/>
                </a:solidFill>
              </a:rPr>
              <a:t>spot</a:t>
            </a:r>
            <a:r>
              <a:rPr lang="de-DE" sz="1200" b="1" dirty="0">
                <a:solidFill>
                  <a:srgbClr val="67788A"/>
                </a:solidFill>
              </a:rPr>
              <a:t> </a:t>
            </a:r>
            <a:r>
              <a:rPr lang="de-DE" sz="1200" b="1" dirty="0" err="1">
                <a:solidFill>
                  <a:srgbClr val="67788A"/>
                </a:solidFill>
              </a:rPr>
              <a:t>shipments</a:t>
            </a:r>
            <a:r>
              <a:rPr lang="de-DE" sz="1200" b="1" dirty="0">
                <a:solidFill>
                  <a:srgbClr val="67788A"/>
                </a:solidFill>
              </a:rPr>
              <a:t> </a:t>
            </a:r>
            <a:r>
              <a:rPr lang="de-DE" sz="1200" dirty="0">
                <a:solidFill>
                  <a:srgbClr val="67788A"/>
                </a:solidFill>
              </a:rPr>
              <a:t>eine deutlich höhere Summe der Marge </a:t>
            </a:r>
            <a:r>
              <a:rPr lang="de-DE" sz="1200" dirty="0" err="1">
                <a:solidFill>
                  <a:srgbClr val="67788A"/>
                </a:solidFill>
              </a:rPr>
              <a:t>errreicht</a:t>
            </a:r>
            <a:r>
              <a:rPr lang="de-DE" sz="1200" dirty="0">
                <a:solidFill>
                  <a:srgbClr val="67788A"/>
                </a:solidFill>
              </a:rPr>
              <a:t> werden.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 Bei der Fulfillment-Strategie </a:t>
            </a:r>
            <a:r>
              <a:rPr lang="de-DE" sz="1200" dirty="0" err="1">
                <a:solidFill>
                  <a:srgbClr val="67788A"/>
                </a:solidFill>
              </a:rPr>
              <a:t>fullTruck</a:t>
            </a:r>
            <a:r>
              <a:rPr lang="de-DE" sz="1200" dirty="0">
                <a:solidFill>
                  <a:srgbClr val="67788A"/>
                </a:solidFill>
              </a:rPr>
              <a:t> sind ca. 2/3 der </a:t>
            </a:r>
            <a:r>
              <a:rPr lang="de-DE" sz="1200" dirty="0" err="1">
                <a:solidFill>
                  <a:srgbClr val="67788A"/>
                </a:solidFill>
              </a:rPr>
              <a:t>Shipments</a:t>
            </a:r>
            <a:r>
              <a:rPr lang="de-DE" sz="1200" dirty="0">
                <a:solidFill>
                  <a:srgbClr val="67788A"/>
                </a:solidFill>
              </a:rPr>
              <a:t> aus </a:t>
            </a:r>
            <a:r>
              <a:rPr lang="de-DE" sz="1200" dirty="0" err="1">
                <a:solidFill>
                  <a:srgbClr val="67788A"/>
                </a:solidFill>
              </a:rPr>
              <a:t>custom</a:t>
            </a:r>
            <a:r>
              <a:rPr lang="de-DE" sz="1200" dirty="0">
                <a:solidFill>
                  <a:srgbClr val="67788A"/>
                </a:solidFill>
              </a:rPr>
              <a:t> rate (mit pauschal festem Preis), somit kann nur geringe Gewinnmarge generiert werden im Vergleich zu der erzielten Marge von den Aufträgen auf dem Spotmarkt. Dagegen ist der Preis von Bulk-Waren oder Paletten für einzelne Stücke berechnet sowie ändert sich auf Wochenbasis und daher bringt mit sich einen größeren Spielraum bei der Preisgestaltung. </a:t>
            </a:r>
            <a:br>
              <a:rPr lang="de-DE" sz="1200" dirty="0">
                <a:solidFill>
                  <a:srgbClr val="67788A"/>
                </a:solidFill>
              </a:rPr>
            </a:br>
            <a:r>
              <a:rPr lang="de-DE" sz="1200" dirty="0">
                <a:solidFill>
                  <a:srgbClr val="67788A"/>
                </a:solidFill>
              </a:rPr>
              <a:t>Am profitabelsten ist der Transportauftrag von Bulk-Waren (doppelt so hoch wie bei </a:t>
            </a:r>
            <a:r>
              <a:rPr lang="de-DE" sz="1200" dirty="0" err="1">
                <a:solidFill>
                  <a:srgbClr val="67788A"/>
                </a:solidFill>
              </a:rPr>
              <a:t>Full</a:t>
            </a:r>
            <a:r>
              <a:rPr lang="de-DE" sz="1200" dirty="0">
                <a:solidFill>
                  <a:srgbClr val="67788A"/>
                </a:solidFill>
              </a:rPr>
              <a:t> Truck Load Transport) aber hat das Unternehmen bisher nur wenig Aufträge davon bekommen (&lt;6000 Aufträge) und die meisten davon kommen aus dem Spotmarkt. Mögliche Gründe dafür können sein, dass die Nachfrage davon noch begrenzt ist oder die potentialen Kunden verfügen bereits über ihre eigenen </a:t>
            </a:r>
            <a:r>
              <a:rPr lang="de-DE" sz="1200" dirty="0" err="1">
                <a:solidFill>
                  <a:srgbClr val="67788A"/>
                </a:solidFill>
              </a:rPr>
              <a:t>Transportsnetze</a:t>
            </a:r>
            <a:r>
              <a:rPr lang="de-DE" sz="1200" dirty="0">
                <a:solidFill>
                  <a:srgbClr val="67788A"/>
                </a:solidFill>
              </a:rPr>
              <a:t> (Massengut ist </a:t>
            </a:r>
            <a:r>
              <a:rPr lang="de-DE" sz="1200" dirty="0" err="1">
                <a:solidFill>
                  <a:srgbClr val="67788A"/>
                </a:solidFill>
              </a:rPr>
              <a:t>branchenspezifisch,populäre</a:t>
            </a:r>
            <a:r>
              <a:rPr lang="de-DE" sz="1200" dirty="0">
                <a:solidFill>
                  <a:srgbClr val="67788A"/>
                </a:solidFill>
              </a:rPr>
              <a:t> Form von Transport in den Pharma- und Kosmetik-Industrie, Lebensmittelindustrie, Mineralölindustrie, Wasch- und Reinigungsmittel ,…)</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=&gt;Mögliche Maßnahmen: Marketing-aktivitäten verbessern, bessere Konditionen für die Kunden gestalten,….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3PL Verbund-Dienstleister übernimmt die logistischen Dienstleistungen, die über den Transport hinausgehen</a:t>
            </a:r>
          </a:p>
        </p:txBody>
      </p:sp>
    </p:spTree>
    <p:extLst>
      <p:ext uri="{BB962C8B-B14F-4D97-AF65-F5344CB8AC3E}">
        <p14:creationId xmlns:p14="http://schemas.microsoft.com/office/powerpoint/2010/main" val="630846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a:t>
            </a:r>
            <a:endParaRPr lang="de-DE" sz="1200" b="1" dirty="0">
              <a:sym typeface="Wingdings" pitchFamily="2" charset="2"/>
            </a:endParaRPr>
          </a:p>
          <a:p>
            <a:pPr marL="742950" lvl="1"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 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a:t>
            </a:r>
          </a:p>
          <a:p>
            <a:pPr lvl="1">
              <a:lnSpc>
                <a:spcPct val="150000"/>
              </a:lnSpc>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lvl="1">
              <a:lnSpc>
                <a:spcPct val="150000"/>
              </a:lnSpc>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lvl="1">
              <a:lnSpc>
                <a:spcPct val="150000"/>
              </a:lnSpc>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lvl="1">
              <a:lnSpc>
                <a:spcPct val="150000"/>
              </a:lnSpc>
            </a:pPr>
            <a:r>
              <a:rPr lang="de-DE" sz="1200" dirty="0"/>
              <a:t>Je höher die Gesamtkosten und Transportkosten waren desto geringer die Marge</a:t>
            </a:r>
          </a:p>
          <a:p>
            <a:pPr>
              <a:lnSpc>
                <a:spcPct val="150000"/>
              </a:lnSpc>
            </a:pPr>
            <a:r>
              <a:rPr lang="de-DE" sz="1200" b="1" dirty="0"/>
              <a:t>OTD</a:t>
            </a:r>
          </a:p>
          <a:p>
            <a:pPr lvl="1">
              <a:lnSpc>
                <a:spcPct val="150000"/>
              </a:lnSpc>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413777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Alles aufzeigen</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3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 und Lane Domain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404751"/>
            <a:ext cx="4737572" cy="3246845"/>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138919"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1621582045"/>
              </p:ext>
            </p:extLst>
          </p:nvPr>
        </p:nvGraphicFramePr>
        <p:xfrm>
          <a:off x="5228566"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
        <p:nvSpPr>
          <p:cNvPr id="3" name="Textfeld 2">
            <a:extLst>
              <a:ext uri="{FF2B5EF4-FFF2-40B4-BE49-F238E27FC236}">
                <a16:creationId xmlns:a16="http://schemas.microsoft.com/office/drawing/2014/main" id="{98737CF5-1481-3745-A9E7-A1403745E7C8}"/>
              </a:ext>
            </a:extLst>
          </p:cNvPr>
          <p:cNvSpPr txBox="1"/>
          <p:nvPr/>
        </p:nvSpPr>
        <p:spPr>
          <a:xfrm>
            <a:off x="1515035" y="2693936"/>
            <a:ext cx="788894" cy="307777"/>
          </a:xfrm>
          <a:prstGeom prst="rect">
            <a:avLst/>
          </a:prstGeom>
          <a:noFill/>
        </p:spPr>
        <p:txBody>
          <a:bodyPr wrap="square" rtlCol="0">
            <a:spAutoFit/>
          </a:bodyPr>
          <a:lstStyle/>
          <a:p>
            <a:r>
              <a:rPr lang="de-DE" dirty="0">
                <a:solidFill>
                  <a:schemeClr val="bg1"/>
                </a:solidFill>
              </a:rPr>
              <a:t>22,81</a:t>
            </a:r>
          </a:p>
        </p:txBody>
      </p:sp>
      <p:sp>
        <p:nvSpPr>
          <p:cNvPr id="4" name="Rechteck 3">
            <a:extLst>
              <a:ext uri="{FF2B5EF4-FFF2-40B4-BE49-F238E27FC236}">
                <a16:creationId xmlns:a16="http://schemas.microsoft.com/office/drawing/2014/main" id="{F131EB77-910B-6846-BE7F-5B07A5059E90}"/>
              </a:ext>
            </a:extLst>
          </p:cNvPr>
          <p:cNvSpPr/>
          <p:nvPr/>
        </p:nvSpPr>
        <p:spPr>
          <a:xfrm>
            <a:off x="3515776" y="1776093"/>
            <a:ext cx="631904" cy="307777"/>
          </a:xfrm>
          <a:prstGeom prst="rect">
            <a:avLst/>
          </a:prstGeom>
        </p:spPr>
        <p:txBody>
          <a:bodyPr wrap="none">
            <a:spAutoFit/>
          </a:bodyPr>
          <a:lstStyle/>
          <a:p>
            <a:r>
              <a:rPr lang="de-DE" dirty="0">
                <a:solidFill>
                  <a:schemeClr val="bg1"/>
                </a:solidFill>
              </a:rPr>
              <a:t>38,49</a:t>
            </a:r>
          </a:p>
        </p:txBody>
      </p:sp>
      <p:sp>
        <p:nvSpPr>
          <p:cNvPr id="11" name="Textfeld 10">
            <a:extLst>
              <a:ext uri="{FF2B5EF4-FFF2-40B4-BE49-F238E27FC236}">
                <a16:creationId xmlns:a16="http://schemas.microsoft.com/office/drawing/2014/main" id="{D9ADD8E3-6A34-B643-9330-299885CBA258}"/>
              </a:ext>
            </a:extLst>
          </p:cNvPr>
          <p:cNvSpPr txBox="1"/>
          <p:nvPr/>
        </p:nvSpPr>
        <p:spPr>
          <a:xfrm>
            <a:off x="555851" y="4685993"/>
            <a:ext cx="4249270" cy="553998"/>
          </a:xfrm>
          <a:prstGeom prst="rect">
            <a:avLst/>
          </a:prstGeom>
          <a:noFill/>
        </p:spPr>
        <p:txBody>
          <a:bodyPr wrap="square" rtlCol="0">
            <a:spAutoFit/>
          </a:bodyPr>
          <a:lstStyle/>
          <a:p>
            <a:r>
              <a:rPr lang="de-DE" sz="1000" b="1" dirty="0">
                <a:solidFill>
                  <a:schemeClr val="bg2"/>
                </a:solidFill>
              </a:rPr>
              <a:t>Info: </a:t>
            </a:r>
            <a:r>
              <a:rPr lang="de-DE" sz="1000" dirty="0">
                <a:solidFill>
                  <a:schemeClr val="bg2"/>
                </a:solidFill>
              </a:rPr>
              <a:t>439.071 € bei 19.246 Aufträgen, die nicht pünktlich waren. 2.672.147 € bei 69.418 Aufträgen, die pünktlich waren.</a:t>
            </a:r>
          </a:p>
          <a:p>
            <a:endParaRPr lang="de-DE" sz="1000" dirty="0">
              <a:solidFill>
                <a:schemeClr val="bg2"/>
              </a:solidFill>
            </a:endParaRPr>
          </a:p>
        </p:txBody>
      </p:sp>
      <p:sp>
        <p:nvSpPr>
          <p:cNvPr id="31" name="Google Shape;109;p15">
            <a:extLst>
              <a:ext uri="{FF2B5EF4-FFF2-40B4-BE49-F238E27FC236}">
                <a16:creationId xmlns:a16="http://schemas.microsoft.com/office/drawing/2014/main" id="{A3EC1A72-8C9C-FD46-9FAD-074B2B8651CB}"/>
              </a:ext>
            </a:extLst>
          </p:cNvPr>
          <p:cNvSpPr/>
          <p:nvPr/>
        </p:nvSpPr>
        <p:spPr>
          <a:xfrm rot="19923627">
            <a:off x="2101024" y="2579279"/>
            <a:ext cx="1661927" cy="229313"/>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6;p15">
            <a:extLst>
              <a:ext uri="{FF2B5EF4-FFF2-40B4-BE49-F238E27FC236}">
                <a16:creationId xmlns:a16="http://schemas.microsoft.com/office/drawing/2014/main" id="{D2EAA5BA-0202-FD4A-881C-35D3D68BCC57}"/>
              </a:ext>
            </a:extLst>
          </p:cNvPr>
          <p:cNvSpPr txBox="1"/>
          <p:nvPr/>
        </p:nvSpPr>
        <p:spPr>
          <a:xfrm>
            <a:off x="2286485" y="220336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+ 40,74 %</a:t>
            </a:r>
            <a:endParaRPr sz="1600" dirty="0">
              <a:solidFill>
                <a:srgbClr val="92D050"/>
              </a:solidFill>
              <a:latin typeface="Oswald"/>
              <a:ea typeface="Oswald"/>
              <a:cs typeface="Oswald"/>
              <a:sym typeface="Oswald"/>
            </a:endParaRPr>
          </a:p>
        </p:txBody>
      </p:sp>
    </p:spTree>
    <p:extLst>
      <p:ext uri="{BB962C8B-B14F-4D97-AF65-F5344CB8AC3E}">
        <p14:creationId xmlns:p14="http://schemas.microsoft.com/office/powerpoint/2010/main" val="3257424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503817"/>
            <a:ext cx="880965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500" dirty="0">
                <a:latin typeface="Oswald"/>
                <a:ea typeface="Oswald"/>
                <a:cs typeface="Oswald"/>
                <a:sym typeface="Oswald"/>
              </a:rPr>
              <a:t>Marge in Abhängigkeit von Fulfillment </a:t>
            </a:r>
            <a:r>
              <a:rPr lang="de" sz="2500" dirty="0" err="1">
                <a:latin typeface="Oswald"/>
                <a:ea typeface="Oswald"/>
                <a:cs typeface="Oswald"/>
                <a:sym typeface="Oswald"/>
              </a:rPr>
              <a:t>Strategy</a:t>
            </a:r>
            <a:r>
              <a:rPr lang="de" sz="2500" dirty="0">
                <a:latin typeface="Oswald"/>
                <a:ea typeface="Oswald"/>
                <a:cs typeface="Oswald"/>
                <a:sym typeface="Oswald"/>
              </a:rPr>
              <a:t> und Custom Rate </a:t>
            </a:r>
            <a:r>
              <a:rPr lang="de" sz="2500" dirty="0" err="1">
                <a:latin typeface="Oswald"/>
                <a:ea typeface="Oswald"/>
                <a:cs typeface="Oswald"/>
                <a:sym typeface="Oswald"/>
              </a:rPr>
              <a:t>Shipment</a:t>
            </a:r>
            <a:endParaRPr sz="25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E20455E-17A5-5745-94B9-06D4506DBFF2}"/>
              </a:ext>
            </a:extLst>
          </p:cNvPr>
          <p:cNvPicPr>
            <a:picLocks noChangeAspect="1"/>
          </p:cNvPicPr>
          <p:nvPr/>
        </p:nvPicPr>
        <p:blipFill>
          <a:blip r:embed="rId3"/>
          <a:stretch>
            <a:fillRect/>
          </a:stretch>
        </p:blipFill>
        <p:spPr>
          <a:xfrm>
            <a:off x="4830238" y="1601269"/>
            <a:ext cx="4161362" cy="2568155"/>
          </a:xfrm>
          <a:prstGeom prst="rect">
            <a:avLst/>
          </a:prstGeom>
        </p:spPr>
      </p:pic>
      <p:pic>
        <p:nvPicPr>
          <p:cNvPr id="7" name="Grafik 6">
            <a:extLst>
              <a:ext uri="{FF2B5EF4-FFF2-40B4-BE49-F238E27FC236}">
                <a16:creationId xmlns:a16="http://schemas.microsoft.com/office/drawing/2014/main" id="{7805B48D-7A29-DF47-AAF6-4574F2689D9D}"/>
              </a:ext>
            </a:extLst>
          </p:cNvPr>
          <p:cNvPicPr>
            <a:picLocks noChangeAspect="1"/>
          </p:cNvPicPr>
          <p:nvPr/>
        </p:nvPicPr>
        <p:blipFill>
          <a:blip r:embed="rId4"/>
          <a:stretch>
            <a:fillRect/>
          </a:stretch>
        </p:blipFill>
        <p:spPr>
          <a:xfrm>
            <a:off x="334250" y="1454154"/>
            <a:ext cx="4646671" cy="2867660"/>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sz="3200" dirty="0">
                <a:latin typeface="Oswald"/>
                <a:ea typeface="Oswald"/>
                <a:cs typeface="Oswald"/>
                <a:sym typeface="Oswald"/>
              </a:rPr>
              <a:t>Marge in Abhängigkeit von Wochentagen</a:t>
            </a:r>
            <a:endParaRPr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Tabelle 2">
            <a:extLst>
              <a:ext uri="{FF2B5EF4-FFF2-40B4-BE49-F238E27FC236}">
                <a16:creationId xmlns:a16="http://schemas.microsoft.com/office/drawing/2014/main" id="{77706CB8-A475-5A4D-A299-18AED2670073}"/>
              </a:ext>
            </a:extLst>
          </p:cNvPr>
          <p:cNvGraphicFramePr>
            <a:graphicFrameLocks noGrp="1"/>
          </p:cNvGraphicFramePr>
          <p:nvPr>
            <p:extLst>
              <p:ext uri="{D42A27DB-BD31-4B8C-83A1-F6EECF244321}">
                <p14:modId xmlns:p14="http://schemas.microsoft.com/office/powerpoint/2010/main" val="2029060048"/>
              </p:ext>
            </p:extLst>
          </p:nvPr>
        </p:nvGraphicFramePr>
        <p:xfrm>
          <a:off x="484354" y="1341957"/>
          <a:ext cx="4322537" cy="3362960"/>
        </p:xfrm>
        <a:graphic>
          <a:graphicData uri="http://schemas.openxmlformats.org/drawingml/2006/table">
            <a:tbl>
              <a:tblPr firstRow="1" bandRow="1">
                <a:tableStyleId>{5C22544A-7EE6-4342-B048-85BDC9FD1C3A}</a:tableStyleId>
              </a:tblPr>
              <a:tblGrid>
                <a:gridCol w="1523705">
                  <a:extLst>
                    <a:ext uri="{9D8B030D-6E8A-4147-A177-3AD203B41FA5}">
                      <a16:colId xmlns:a16="http://schemas.microsoft.com/office/drawing/2014/main" val="2062269353"/>
                    </a:ext>
                  </a:extLst>
                </a:gridCol>
                <a:gridCol w="1399416">
                  <a:extLst>
                    <a:ext uri="{9D8B030D-6E8A-4147-A177-3AD203B41FA5}">
                      <a16:colId xmlns:a16="http://schemas.microsoft.com/office/drawing/2014/main" val="3589491081"/>
                    </a:ext>
                  </a:extLst>
                </a:gridCol>
                <a:gridCol w="1399416">
                  <a:extLst>
                    <a:ext uri="{9D8B030D-6E8A-4147-A177-3AD203B41FA5}">
                      <a16:colId xmlns:a16="http://schemas.microsoft.com/office/drawing/2014/main" val="2218846662"/>
                    </a:ext>
                  </a:extLst>
                </a:gridCol>
              </a:tblGrid>
              <a:tr h="406400">
                <a:tc>
                  <a:txBody>
                    <a:bodyPr/>
                    <a:lstStyle/>
                    <a:p>
                      <a:r>
                        <a:rPr lang="de-DE" sz="1400" b="1" dirty="0"/>
                        <a:t>Wochentag</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Firststop</a:t>
                      </a:r>
                      <a:r>
                        <a:rPr lang="de-DE" sz="1400" dirty="0"/>
                        <a:t>, </a:t>
                      </a:r>
                      <a:r>
                        <a:rPr lang="de-DE" sz="1400" dirty="0" err="1"/>
                        <a:t>Ø</a:t>
                      </a:r>
                      <a:r>
                        <a:rPr lang="de-DE" sz="1400" dirty="0"/>
                        <a:t>)</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Laststop</a:t>
                      </a:r>
                      <a:r>
                        <a:rPr lang="de-DE" sz="1400" dirty="0"/>
                        <a:t>, </a:t>
                      </a:r>
                      <a:r>
                        <a:rPr lang="de-DE" sz="1400" dirty="0" err="1"/>
                        <a:t>Ø</a:t>
                      </a:r>
                      <a:r>
                        <a:rPr lang="de-DE" sz="1400" dirty="0"/>
                        <a:t>)</a:t>
                      </a:r>
                    </a:p>
                  </a:txBody>
                  <a:tcPr/>
                </a:tc>
                <a:extLst>
                  <a:ext uri="{0D108BD9-81ED-4DB2-BD59-A6C34878D82A}">
                    <a16:rowId xmlns:a16="http://schemas.microsoft.com/office/drawing/2014/main" val="833360527"/>
                  </a:ext>
                </a:extLst>
              </a:tr>
              <a:tr h="406400">
                <a:tc>
                  <a:txBody>
                    <a:bodyPr/>
                    <a:lstStyle/>
                    <a:p>
                      <a:r>
                        <a:rPr lang="de-DE" sz="1400" b="1" dirty="0"/>
                        <a:t>Montag</a:t>
                      </a:r>
                    </a:p>
                  </a:txBody>
                  <a:tcPr/>
                </a:tc>
                <a:tc>
                  <a:txBody>
                    <a:bodyPr/>
                    <a:lstStyle/>
                    <a:p>
                      <a:r>
                        <a:rPr lang="de-DE" sz="1400" dirty="0"/>
                        <a:t>26,99</a:t>
                      </a:r>
                    </a:p>
                  </a:txBody>
                  <a:tcPr/>
                </a:tc>
                <a:tc>
                  <a:txBody>
                    <a:bodyPr/>
                    <a:lstStyle/>
                    <a:p>
                      <a:r>
                        <a:rPr lang="de-DE" sz="1400" dirty="0"/>
                        <a:t>27,54</a:t>
                      </a:r>
                    </a:p>
                  </a:txBody>
                  <a:tcPr/>
                </a:tc>
                <a:extLst>
                  <a:ext uri="{0D108BD9-81ED-4DB2-BD59-A6C34878D82A}">
                    <a16:rowId xmlns:a16="http://schemas.microsoft.com/office/drawing/2014/main" val="2092955119"/>
                  </a:ext>
                </a:extLst>
              </a:tr>
              <a:tr h="406400">
                <a:tc>
                  <a:txBody>
                    <a:bodyPr/>
                    <a:lstStyle/>
                    <a:p>
                      <a:r>
                        <a:rPr lang="de-DE" sz="1400" b="1" dirty="0"/>
                        <a:t>Dienstag</a:t>
                      </a:r>
                    </a:p>
                  </a:txBody>
                  <a:tcPr/>
                </a:tc>
                <a:tc>
                  <a:txBody>
                    <a:bodyPr/>
                    <a:lstStyle/>
                    <a:p>
                      <a:r>
                        <a:rPr lang="de-DE" sz="1400" dirty="0"/>
                        <a:t>29,53</a:t>
                      </a:r>
                    </a:p>
                  </a:txBody>
                  <a:tcPr/>
                </a:tc>
                <a:tc>
                  <a:txBody>
                    <a:bodyPr/>
                    <a:lstStyle/>
                    <a:p>
                      <a:r>
                        <a:rPr lang="de-DE" sz="1400" dirty="0"/>
                        <a:t>27,19</a:t>
                      </a:r>
                    </a:p>
                  </a:txBody>
                  <a:tcPr/>
                </a:tc>
                <a:extLst>
                  <a:ext uri="{0D108BD9-81ED-4DB2-BD59-A6C34878D82A}">
                    <a16:rowId xmlns:a16="http://schemas.microsoft.com/office/drawing/2014/main" val="2869452295"/>
                  </a:ext>
                </a:extLst>
              </a:tr>
              <a:tr h="406400">
                <a:tc>
                  <a:txBody>
                    <a:bodyPr/>
                    <a:lstStyle/>
                    <a:p>
                      <a:r>
                        <a:rPr lang="de-DE" sz="1400" b="1" dirty="0"/>
                        <a:t>Mittwoch</a:t>
                      </a:r>
                    </a:p>
                  </a:txBody>
                  <a:tcPr/>
                </a:tc>
                <a:tc>
                  <a:txBody>
                    <a:bodyPr/>
                    <a:lstStyle/>
                    <a:p>
                      <a:r>
                        <a:rPr lang="de-DE" sz="1400" dirty="0"/>
                        <a:t>28,91</a:t>
                      </a:r>
                    </a:p>
                  </a:txBody>
                  <a:tcPr/>
                </a:tc>
                <a:tc>
                  <a:txBody>
                    <a:bodyPr/>
                    <a:lstStyle/>
                    <a:p>
                      <a:r>
                        <a:rPr lang="de-DE" sz="1400" dirty="0"/>
                        <a:t>29,81</a:t>
                      </a:r>
                    </a:p>
                  </a:txBody>
                  <a:tcPr/>
                </a:tc>
                <a:extLst>
                  <a:ext uri="{0D108BD9-81ED-4DB2-BD59-A6C34878D82A}">
                    <a16:rowId xmlns:a16="http://schemas.microsoft.com/office/drawing/2014/main" val="3105160957"/>
                  </a:ext>
                </a:extLst>
              </a:tr>
              <a:tr h="406400">
                <a:tc>
                  <a:txBody>
                    <a:bodyPr/>
                    <a:lstStyle/>
                    <a:p>
                      <a:r>
                        <a:rPr lang="de-DE" sz="1400" b="1" dirty="0"/>
                        <a:t>Donnerstag</a:t>
                      </a:r>
                    </a:p>
                  </a:txBody>
                  <a:tcPr/>
                </a:tc>
                <a:tc>
                  <a:txBody>
                    <a:bodyPr/>
                    <a:lstStyle/>
                    <a:p>
                      <a:r>
                        <a:rPr lang="de-DE" sz="1400" dirty="0"/>
                        <a:t>27,57</a:t>
                      </a:r>
                    </a:p>
                  </a:txBody>
                  <a:tcPr/>
                </a:tc>
                <a:tc>
                  <a:txBody>
                    <a:bodyPr/>
                    <a:lstStyle/>
                    <a:p>
                      <a:r>
                        <a:rPr lang="de-DE" sz="1400" dirty="0"/>
                        <a:t>27,52</a:t>
                      </a:r>
                    </a:p>
                  </a:txBody>
                  <a:tcPr/>
                </a:tc>
                <a:extLst>
                  <a:ext uri="{0D108BD9-81ED-4DB2-BD59-A6C34878D82A}">
                    <a16:rowId xmlns:a16="http://schemas.microsoft.com/office/drawing/2014/main" val="3293100082"/>
                  </a:ext>
                </a:extLst>
              </a:tr>
              <a:tr h="406400">
                <a:tc>
                  <a:txBody>
                    <a:bodyPr/>
                    <a:lstStyle/>
                    <a:p>
                      <a:r>
                        <a:rPr lang="de-DE" sz="1400" b="1" dirty="0"/>
                        <a:t>Freitag</a:t>
                      </a:r>
                    </a:p>
                  </a:txBody>
                  <a:tcPr/>
                </a:tc>
                <a:tc>
                  <a:txBody>
                    <a:bodyPr/>
                    <a:lstStyle/>
                    <a:p>
                      <a:r>
                        <a:rPr lang="de-DE" sz="1400" dirty="0"/>
                        <a:t>28,44</a:t>
                      </a:r>
                    </a:p>
                  </a:txBody>
                  <a:tcPr/>
                </a:tc>
                <a:tc>
                  <a:txBody>
                    <a:bodyPr/>
                    <a:lstStyle/>
                    <a:p>
                      <a:r>
                        <a:rPr lang="de-DE" sz="1400" dirty="0"/>
                        <a:t>29,63</a:t>
                      </a:r>
                    </a:p>
                  </a:txBody>
                  <a:tcPr/>
                </a:tc>
                <a:extLst>
                  <a:ext uri="{0D108BD9-81ED-4DB2-BD59-A6C34878D82A}">
                    <a16:rowId xmlns:a16="http://schemas.microsoft.com/office/drawing/2014/main" val="2283385371"/>
                  </a:ext>
                </a:extLst>
              </a:tr>
              <a:tr h="406400">
                <a:tc>
                  <a:txBody>
                    <a:bodyPr/>
                    <a:lstStyle/>
                    <a:p>
                      <a:r>
                        <a:rPr lang="de-DE" sz="1400" b="1" dirty="0"/>
                        <a:t>Samstag</a:t>
                      </a:r>
                    </a:p>
                  </a:txBody>
                  <a:tcPr/>
                </a:tc>
                <a:tc>
                  <a:txBody>
                    <a:bodyPr/>
                    <a:lstStyle/>
                    <a:p>
                      <a:r>
                        <a:rPr lang="de-DE" sz="1400" dirty="0"/>
                        <a:t>31,08</a:t>
                      </a:r>
                    </a:p>
                  </a:txBody>
                  <a:tcPr/>
                </a:tc>
                <a:tc>
                  <a:txBody>
                    <a:bodyPr/>
                    <a:lstStyle/>
                    <a:p>
                      <a:r>
                        <a:rPr lang="de-DE" sz="1400" dirty="0"/>
                        <a:t>34,34</a:t>
                      </a:r>
                    </a:p>
                  </a:txBody>
                  <a:tcPr/>
                </a:tc>
                <a:extLst>
                  <a:ext uri="{0D108BD9-81ED-4DB2-BD59-A6C34878D82A}">
                    <a16:rowId xmlns:a16="http://schemas.microsoft.com/office/drawing/2014/main" val="568874968"/>
                  </a:ext>
                </a:extLst>
              </a:tr>
              <a:tr h="406400">
                <a:tc>
                  <a:txBody>
                    <a:bodyPr/>
                    <a:lstStyle/>
                    <a:p>
                      <a:r>
                        <a:rPr lang="de-DE" sz="1400" b="1" dirty="0"/>
                        <a:t>Sonntag</a:t>
                      </a:r>
                    </a:p>
                  </a:txBody>
                  <a:tcPr/>
                </a:tc>
                <a:tc>
                  <a:txBody>
                    <a:bodyPr/>
                    <a:lstStyle/>
                    <a:p>
                      <a:r>
                        <a:rPr lang="de-DE" sz="1400" b="1" dirty="0"/>
                        <a:t>64,76</a:t>
                      </a:r>
                    </a:p>
                  </a:txBody>
                  <a:tcPr/>
                </a:tc>
                <a:tc>
                  <a:txBody>
                    <a:bodyPr/>
                    <a:lstStyle/>
                    <a:p>
                      <a:r>
                        <a:rPr lang="de-DE" sz="1400" b="1" dirty="0"/>
                        <a:t>78,12</a:t>
                      </a:r>
                    </a:p>
                  </a:txBody>
                  <a:tcPr/>
                </a:tc>
                <a:extLst>
                  <a:ext uri="{0D108BD9-81ED-4DB2-BD59-A6C34878D82A}">
                    <a16:rowId xmlns:a16="http://schemas.microsoft.com/office/drawing/2014/main" val="2829496678"/>
                  </a:ext>
                </a:extLst>
              </a:tr>
            </a:tbl>
          </a:graphicData>
        </a:graphic>
      </p:graphicFrame>
      <p:sp>
        <p:nvSpPr>
          <p:cNvPr id="2" name="Legende mit Pfeil nach links 1">
            <a:extLst>
              <a:ext uri="{FF2B5EF4-FFF2-40B4-BE49-F238E27FC236}">
                <a16:creationId xmlns:a16="http://schemas.microsoft.com/office/drawing/2014/main" id="{4CDC2D72-1616-8B40-9004-5E24951DBED7}"/>
              </a:ext>
            </a:extLst>
          </p:cNvPr>
          <p:cNvSpPr/>
          <p:nvPr/>
        </p:nvSpPr>
        <p:spPr>
          <a:xfrm>
            <a:off x="4921511" y="4162833"/>
            <a:ext cx="2629778" cy="673184"/>
          </a:xfrm>
          <a:prstGeom prst="leftArrowCallout">
            <a:avLst/>
          </a:prstGeom>
          <a:solidFill>
            <a:srgbClr val="3B59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Sonntag hat die höchste Marge</a:t>
            </a:r>
          </a:p>
        </p:txBody>
      </p:sp>
      <p:sp>
        <p:nvSpPr>
          <p:cNvPr id="9" name="Rectangle 1">
            <a:extLst>
              <a:ext uri="{FF2B5EF4-FFF2-40B4-BE49-F238E27FC236}">
                <a16:creationId xmlns:a16="http://schemas.microsoft.com/office/drawing/2014/main" id="{24CC48E6-F35A-DD42-BE5C-64673B475ABD}"/>
              </a:ext>
            </a:extLst>
          </p:cNvPr>
          <p:cNvSpPr>
            <a:spLocks noChangeArrowheads="1"/>
          </p:cNvSpPr>
          <p:nvPr/>
        </p:nvSpPr>
        <p:spPr bwMode="auto">
          <a:xfrm>
            <a:off x="3831572" y="20262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60F44FB5-1974-B845-9E47-269AD53E897B}"/>
              </a:ext>
            </a:extLst>
          </p:cNvPr>
          <p:cNvSpPr>
            <a:spLocks noChangeArrowheads="1"/>
          </p:cNvSpPr>
          <p:nvPr/>
        </p:nvSpPr>
        <p:spPr bwMode="auto">
          <a:xfrm>
            <a:off x="4384821" y="6651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1083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Auftragslage im zeitlichen Verlauf und nach Auftragsrouten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566482" y="1388682"/>
            <a:ext cx="4483171" cy="2766757"/>
          </a:xfrm>
          <a:prstGeom prst="rect">
            <a:avLst/>
          </a:prstGeom>
        </p:spPr>
      </p:pic>
      <p:pic>
        <p:nvPicPr>
          <p:cNvPr id="5" name="Grafik 4">
            <a:extLst>
              <a:ext uri="{FF2B5EF4-FFF2-40B4-BE49-F238E27FC236}">
                <a16:creationId xmlns:a16="http://schemas.microsoft.com/office/drawing/2014/main" id="{6BB567E1-5D9B-9A40-9737-72A9D4DA7F1F}"/>
              </a:ext>
            </a:extLst>
          </p:cNvPr>
          <p:cNvPicPr>
            <a:picLocks noChangeAspect="1"/>
          </p:cNvPicPr>
          <p:nvPr/>
        </p:nvPicPr>
        <p:blipFill rotWithShape="1">
          <a:blip r:embed="rId4"/>
          <a:srcRect r="10619"/>
          <a:stretch/>
        </p:blipFill>
        <p:spPr>
          <a:xfrm>
            <a:off x="210101" y="1341567"/>
            <a:ext cx="4280620" cy="2955582"/>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257527" y="1359363"/>
            <a:ext cx="4367769" cy="2694403"/>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667964" y="1359363"/>
            <a:ext cx="4291046" cy="2647074"/>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7EA3B99B-CC68-184E-B094-EB1F79D1E937}"/>
              </a:ext>
            </a:extLst>
          </p:cNvPr>
          <p:cNvPicPr>
            <a:picLocks noChangeAspect="1"/>
          </p:cNvPicPr>
          <p:nvPr/>
        </p:nvPicPr>
        <p:blipFill>
          <a:blip r:embed="rId3"/>
          <a:stretch>
            <a:fillRect/>
          </a:stretch>
        </p:blipFill>
        <p:spPr>
          <a:xfrm>
            <a:off x="334250" y="1203370"/>
            <a:ext cx="5477270" cy="3380258"/>
          </a:xfrm>
          <a:prstGeom prst="rect">
            <a:avLst/>
          </a:prstGeom>
        </p:spPr>
      </p:pic>
      <p:sp>
        <p:nvSpPr>
          <p:cNvPr id="6" name="Rectangle 1">
            <a:extLst>
              <a:ext uri="{FF2B5EF4-FFF2-40B4-BE49-F238E27FC236}">
                <a16:creationId xmlns:a16="http://schemas.microsoft.com/office/drawing/2014/main" id="{EBDEE939-1E9F-A74C-9AA9-AD0F11B614EC}"/>
              </a:ext>
            </a:extLst>
          </p:cNvPr>
          <p:cNvSpPr>
            <a:spLocks noChangeArrowheads="1"/>
          </p:cNvSpPr>
          <p:nvPr/>
        </p:nvSpPr>
        <p:spPr bwMode="auto">
          <a:xfrm>
            <a:off x="311701" y="4955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aphicFrame>
        <p:nvGraphicFramePr>
          <p:cNvPr id="22" name="Tabelle 2">
            <a:extLst>
              <a:ext uri="{FF2B5EF4-FFF2-40B4-BE49-F238E27FC236}">
                <a16:creationId xmlns:a16="http://schemas.microsoft.com/office/drawing/2014/main" id="{DA61747F-AD13-0044-97C7-A16DD50EEB95}"/>
              </a:ext>
            </a:extLst>
          </p:cNvPr>
          <p:cNvGraphicFramePr>
            <a:graphicFrameLocks noGrp="1"/>
          </p:cNvGraphicFramePr>
          <p:nvPr>
            <p:extLst>
              <p:ext uri="{D42A27DB-BD31-4B8C-83A1-F6EECF244321}">
                <p14:modId xmlns:p14="http://schemas.microsoft.com/office/powerpoint/2010/main" val="3144585684"/>
              </p:ext>
            </p:extLst>
          </p:nvPr>
        </p:nvGraphicFramePr>
        <p:xfrm>
          <a:off x="6126480" y="1200339"/>
          <a:ext cx="2683070" cy="3003320"/>
        </p:xfrm>
        <a:graphic>
          <a:graphicData uri="http://schemas.openxmlformats.org/drawingml/2006/table">
            <a:tbl>
              <a:tblPr firstRow="1" bandRow="1">
                <a:tableStyleId>{5C22544A-7EE6-4342-B048-85BDC9FD1C3A}</a:tableStyleId>
              </a:tblPr>
              <a:tblGrid>
                <a:gridCol w="1277112">
                  <a:extLst>
                    <a:ext uri="{9D8B030D-6E8A-4147-A177-3AD203B41FA5}">
                      <a16:colId xmlns:a16="http://schemas.microsoft.com/office/drawing/2014/main" val="2062269353"/>
                    </a:ext>
                  </a:extLst>
                </a:gridCol>
                <a:gridCol w="1405958">
                  <a:extLst>
                    <a:ext uri="{9D8B030D-6E8A-4147-A177-3AD203B41FA5}">
                      <a16:colId xmlns:a16="http://schemas.microsoft.com/office/drawing/2014/main" val="2218846662"/>
                    </a:ext>
                  </a:extLst>
                </a:gridCol>
              </a:tblGrid>
              <a:tr h="462747">
                <a:tc>
                  <a:txBody>
                    <a:bodyPr/>
                    <a:lstStyle/>
                    <a:p>
                      <a:r>
                        <a:rPr lang="de-DE" sz="1200" b="1" dirty="0"/>
                        <a:t>Wochentag</a:t>
                      </a:r>
                    </a:p>
                  </a:txBody>
                  <a:tcPr/>
                </a:tc>
                <a:tc>
                  <a:txBody>
                    <a:bodyPr/>
                    <a:lstStyle/>
                    <a:p>
                      <a:r>
                        <a:rPr lang="de-DE" sz="1200" dirty="0"/>
                        <a:t>Transportkosten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a:t>
                      </a:r>
                      <a:r>
                        <a:rPr lang="de-DE" sz="1200" dirty="0" err="1"/>
                        <a:t>Laststop</a:t>
                      </a:r>
                      <a:r>
                        <a:rPr lang="de-DE" sz="1200" dirty="0"/>
                        <a:t>, </a:t>
                      </a:r>
                      <a:r>
                        <a:rPr lang="de-DE" sz="1200" dirty="0" err="1"/>
                        <a:t>Ø</a:t>
                      </a:r>
                      <a:r>
                        <a:rPr lang="de-DE" sz="1200" dirty="0"/>
                        <a:t>)</a:t>
                      </a:r>
                    </a:p>
                  </a:txBody>
                  <a:tcPr/>
                </a:tc>
                <a:extLst>
                  <a:ext uri="{0D108BD9-81ED-4DB2-BD59-A6C34878D82A}">
                    <a16:rowId xmlns:a16="http://schemas.microsoft.com/office/drawing/2014/main" val="833360527"/>
                  </a:ext>
                </a:extLst>
              </a:tr>
              <a:tr h="362939">
                <a:tc>
                  <a:txBody>
                    <a:bodyPr/>
                    <a:lstStyle/>
                    <a:p>
                      <a:r>
                        <a:rPr lang="de-DE" sz="1200" b="1" dirty="0"/>
                        <a:t>Montag</a:t>
                      </a:r>
                    </a:p>
                  </a:txBody>
                  <a:tcPr/>
                </a:tc>
                <a:tc>
                  <a:txBody>
                    <a:bodyPr/>
                    <a:lstStyle/>
                    <a:p>
                      <a:r>
                        <a:rPr lang="de-DE" sz="1200" dirty="0">
                          <a:effectLst/>
                        </a:rPr>
                        <a:t>517,40</a:t>
                      </a:r>
                      <a:endParaRPr lang="de-DE" sz="1200" dirty="0"/>
                    </a:p>
                  </a:txBody>
                  <a:tcPr/>
                </a:tc>
                <a:extLst>
                  <a:ext uri="{0D108BD9-81ED-4DB2-BD59-A6C34878D82A}">
                    <a16:rowId xmlns:a16="http://schemas.microsoft.com/office/drawing/2014/main" val="2092955119"/>
                  </a:ext>
                </a:extLst>
              </a:tr>
              <a:tr h="362939">
                <a:tc>
                  <a:txBody>
                    <a:bodyPr/>
                    <a:lstStyle/>
                    <a:p>
                      <a:r>
                        <a:rPr lang="de-DE" sz="1200" b="1" dirty="0"/>
                        <a:t>Dienstag</a:t>
                      </a:r>
                    </a:p>
                  </a:txBody>
                  <a:tcPr/>
                </a:tc>
                <a:tc>
                  <a:txBody>
                    <a:bodyPr/>
                    <a:lstStyle/>
                    <a:p>
                      <a:r>
                        <a:rPr lang="de-DE" sz="1200" dirty="0">
                          <a:effectLst/>
                        </a:rPr>
                        <a:t>500,20</a:t>
                      </a:r>
                      <a:endParaRPr lang="de-DE" sz="1200" dirty="0"/>
                    </a:p>
                  </a:txBody>
                  <a:tcPr/>
                </a:tc>
                <a:extLst>
                  <a:ext uri="{0D108BD9-81ED-4DB2-BD59-A6C34878D82A}">
                    <a16:rowId xmlns:a16="http://schemas.microsoft.com/office/drawing/2014/main" val="2869452295"/>
                  </a:ext>
                </a:extLst>
              </a:tr>
              <a:tr h="362939">
                <a:tc>
                  <a:txBody>
                    <a:bodyPr/>
                    <a:lstStyle/>
                    <a:p>
                      <a:r>
                        <a:rPr lang="de-DE" sz="1200" b="1" dirty="0"/>
                        <a:t>Mittwoch</a:t>
                      </a:r>
                    </a:p>
                  </a:txBody>
                  <a:tcPr/>
                </a:tc>
                <a:tc>
                  <a:txBody>
                    <a:bodyPr/>
                    <a:lstStyle/>
                    <a:p>
                      <a:r>
                        <a:rPr lang="de-DE" sz="1200" dirty="0">
                          <a:effectLst/>
                        </a:rPr>
                        <a:t>512,89</a:t>
                      </a:r>
                      <a:endParaRPr lang="de-DE" sz="1200" dirty="0"/>
                    </a:p>
                  </a:txBody>
                  <a:tcPr/>
                </a:tc>
                <a:extLst>
                  <a:ext uri="{0D108BD9-81ED-4DB2-BD59-A6C34878D82A}">
                    <a16:rowId xmlns:a16="http://schemas.microsoft.com/office/drawing/2014/main" val="3105160957"/>
                  </a:ext>
                </a:extLst>
              </a:tr>
              <a:tr h="362939">
                <a:tc>
                  <a:txBody>
                    <a:bodyPr/>
                    <a:lstStyle/>
                    <a:p>
                      <a:r>
                        <a:rPr lang="de-DE" sz="1200" b="1" dirty="0"/>
                        <a:t>Donnerstag</a:t>
                      </a:r>
                    </a:p>
                  </a:txBody>
                  <a:tcPr/>
                </a:tc>
                <a:tc>
                  <a:txBody>
                    <a:bodyPr/>
                    <a:lstStyle/>
                    <a:p>
                      <a:r>
                        <a:rPr lang="de-DE" sz="1200" dirty="0">
                          <a:effectLst/>
                        </a:rPr>
                        <a:t>513,87</a:t>
                      </a:r>
                      <a:endParaRPr lang="de-DE" sz="1200" dirty="0"/>
                    </a:p>
                  </a:txBody>
                  <a:tcPr/>
                </a:tc>
                <a:extLst>
                  <a:ext uri="{0D108BD9-81ED-4DB2-BD59-A6C34878D82A}">
                    <a16:rowId xmlns:a16="http://schemas.microsoft.com/office/drawing/2014/main" val="3293100082"/>
                  </a:ext>
                </a:extLst>
              </a:tr>
              <a:tr h="362939">
                <a:tc>
                  <a:txBody>
                    <a:bodyPr/>
                    <a:lstStyle/>
                    <a:p>
                      <a:r>
                        <a:rPr lang="de-DE" sz="1200" b="1" dirty="0"/>
                        <a:t>Freitag</a:t>
                      </a:r>
                    </a:p>
                  </a:txBody>
                  <a:tcPr/>
                </a:tc>
                <a:tc>
                  <a:txBody>
                    <a:bodyPr/>
                    <a:lstStyle/>
                    <a:p>
                      <a:r>
                        <a:rPr lang="de-DE" sz="1200" dirty="0">
                          <a:effectLst/>
                        </a:rPr>
                        <a:t>508,65</a:t>
                      </a:r>
                      <a:endParaRPr lang="de-DE" sz="1200" dirty="0"/>
                    </a:p>
                  </a:txBody>
                  <a:tcPr/>
                </a:tc>
                <a:extLst>
                  <a:ext uri="{0D108BD9-81ED-4DB2-BD59-A6C34878D82A}">
                    <a16:rowId xmlns:a16="http://schemas.microsoft.com/office/drawing/2014/main" val="2283385371"/>
                  </a:ext>
                </a:extLst>
              </a:tr>
              <a:tr h="362939">
                <a:tc>
                  <a:txBody>
                    <a:bodyPr/>
                    <a:lstStyle/>
                    <a:p>
                      <a:r>
                        <a:rPr lang="de-DE" sz="1200" b="1" dirty="0"/>
                        <a:t>Samstag</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569.13</a:t>
                      </a:r>
                    </a:p>
                  </a:txBody>
                  <a:tcPr/>
                </a:tc>
                <a:extLst>
                  <a:ext uri="{0D108BD9-81ED-4DB2-BD59-A6C34878D82A}">
                    <a16:rowId xmlns:a16="http://schemas.microsoft.com/office/drawing/2014/main" val="568874968"/>
                  </a:ext>
                </a:extLst>
              </a:tr>
              <a:tr h="362939">
                <a:tc>
                  <a:txBody>
                    <a:bodyPr/>
                    <a:lstStyle/>
                    <a:p>
                      <a:r>
                        <a:rPr lang="de-DE" sz="1200" b="1" dirty="0"/>
                        <a:t>Sonntag</a:t>
                      </a:r>
                    </a:p>
                  </a:txBody>
                  <a:tcPr/>
                </a:tc>
                <a:tc>
                  <a:txBody>
                    <a:bodyPr/>
                    <a:lstStyle/>
                    <a:p>
                      <a:r>
                        <a:rPr lang="de-DE" sz="1200" b="1" dirty="0">
                          <a:effectLst/>
                        </a:rPr>
                        <a:t>638,34</a:t>
                      </a:r>
                      <a:endParaRPr lang="de-DE" sz="1200" b="1" dirty="0"/>
                    </a:p>
                  </a:txBody>
                  <a:tcPr/>
                </a:tc>
                <a:extLst>
                  <a:ext uri="{0D108BD9-81ED-4DB2-BD59-A6C34878D82A}">
                    <a16:rowId xmlns:a16="http://schemas.microsoft.com/office/drawing/2014/main" val="2829496678"/>
                  </a:ext>
                </a:extLst>
              </a:tr>
            </a:tbl>
          </a:graphicData>
        </a:graphic>
      </p:graphicFrame>
    </p:spTree>
    <p:extLst>
      <p:ext uri="{BB962C8B-B14F-4D97-AF65-F5344CB8AC3E}">
        <p14:creationId xmlns:p14="http://schemas.microsoft.com/office/powerpoint/2010/main" val="285721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 name="Textfeld 9">
            <a:extLst>
              <a:ext uri="{FF2B5EF4-FFF2-40B4-BE49-F238E27FC236}">
                <a16:creationId xmlns:a16="http://schemas.microsoft.com/office/drawing/2014/main" id="{C7F7DF0B-A351-7E44-924D-2CC09140A458}"/>
              </a:ext>
            </a:extLst>
          </p:cNvPr>
          <p:cNvSpPr txBox="1"/>
          <p:nvPr/>
        </p:nvSpPr>
        <p:spPr>
          <a:xfrm>
            <a:off x="6103377" y="1737643"/>
            <a:ext cx="2728856" cy="1668214"/>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Stornierungen pro Monat </a:t>
            </a:r>
          </a:p>
          <a:p>
            <a:pPr marL="285750" indent="-285750">
              <a:lnSpc>
                <a:spcPct val="150000"/>
              </a:lnSpc>
              <a:buFont typeface="Arial" panose="020B0604020202020204" pitchFamily="34" charset="0"/>
              <a:buChar char="•"/>
            </a:pPr>
            <a:r>
              <a:rPr lang="de-DE" dirty="0">
                <a:solidFill>
                  <a:schemeClr val="bg2"/>
                </a:solidFill>
              </a:rPr>
              <a:t>Leichter Anstieg ab Ende 2019</a:t>
            </a:r>
          </a:p>
          <a:p>
            <a:pPr marL="285750" indent="-285750">
              <a:lnSpc>
                <a:spcPct val="150000"/>
              </a:lnSpc>
              <a:buFont typeface="Arial" panose="020B0604020202020204" pitchFamily="34" charset="0"/>
              <a:buChar char="•"/>
            </a:pPr>
            <a:r>
              <a:rPr lang="de-DE" dirty="0">
                <a:solidFill>
                  <a:schemeClr val="bg2"/>
                </a:solidFill>
              </a:rPr>
              <a:t>Noch keine Stabilisierung</a:t>
            </a:r>
          </a:p>
        </p:txBody>
      </p:sp>
      <p:pic>
        <p:nvPicPr>
          <p:cNvPr id="2" name="Grafik 1">
            <a:extLst>
              <a:ext uri="{FF2B5EF4-FFF2-40B4-BE49-F238E27FC236}">
                <a16:creationId xmlns:a16="http://schemas.microsoft.com/office/drawing/2014/main" id="{B674063B-C5E9-46A0-BE2F-3B1C6F9A79B4}"/>
              </a:ext>
            </a:extLst>
          </p:cNvPr>
          <p:cNvPicPr>
            <a:picLocks noChangeAspect="1"/>
          </p:cNvPicPr>
          <p:nvPr/>
        </p:nvPicPr>
        <p:blipFill>
          <a:blip r:embed="rId3"/>
          <a:stretch>
            <a:fillRect/>
          </a:stretch>
        </p:blipFill>
        <p:spPr>
          <a:xfrm>
            <a:off x="156020" y="1230324"/>
            <a:ext cx="5665829" cy="3496626"/>
          </a:xfrm>
          <a:prstGeom prst="rect">
            <a:avLst/>
          </a:prstGeom>
        </p:spPr>
      </p:pic>
    </p:spTree>
    <p:extLst>
      <p:ext uri="{BB962C8B-B14F-4D97-AF65-F5344CB8AC3E}">
        <p14:creationId xmlns:p14="http://schemas.microsoft.com/office/powerpoint/2010/main" val="3263599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Ellipse 4">
            <a:extLst>
              <a:ext uri="{FF2B5EF4-FFF2-40B4-BE49-F238E27FC236}">
                <a16:creationId xmlns:a16="http://schemas.microsoft.com/office/drawing/2014/main" id="{B2C29537-0FCA-4DC8-8A53-E83E2652BC00}"/>
              </a:ext>
            </a:extLst>
          </p:cNvPr>
          <p:cNvSpPr/>
          <p:nvPr/>
        </p:nvSpPr>
        <p:spPr>
          <a:xfrm>
            <a:off x="6548237" y="1368838"/>
            <a:ext cx="2440983" cy="96864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„Customer Not Ready“</a:t>
            </a:r>
          </a:p>
        </p:txBody>
      </p:sp>
      <p:sp>
        <p:nvSpPr>
          <p:cNvPr id="13" name="Ellipse 12">
            <a:extLst>
              <a:ext uri="{FF2B5EF4-FFF2-40B4-BE49-F238E27FC236}">
                <a16:creationId xmlns:a16="http://schemas.microsoft.com/office/drawing/2014/main" id="{105C8269-0468-45A2-80EF-7F1D2FE75CCE}"/>
              </a:ext>
            </a:extLst>
          </p:cNvPr>
          <p:cNvSpPr/>
          <p:nvPr/>
        </p:nvSpPr>
        <p:spPr>
          <a:xfrm>
            <a:off x="5175148" y="2378970"/>
            <a:ext cx="1667355" cy="68002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other</a:t>
            </a:r>
            <a:r>
              <a:rPr lang="de-DE" dirty="0"/>
              <a:t>“</a:t>
            </a:r>
          </a:p>
        </p:txBody>
      </p:sp>
      <p:sp>
        <p:nvSpPr>
          <p:cNvPr id="14" name="Ellipse 13">
            <a:extLst>
              <a:ext uri="{FF2B5EF4-FFF2-40B4-BE49-F238E27FC236}">
                <a16:creationId xmlns:a16="http://schemas.microsoft.com/office/drawing/2014/main" id="{D2AF8D26-06DF-4723-B4BB-049B17FD1A7D}"/>
              </a:ext>
            </a:extLst>
          </p:cNvPr>
          <p:cNvSpPr/>
          <p:nvPr/>
        </p:nvSpPr>
        <p:spPr>
          <a:xfrm>
            <a:off x="6694442" y="3515127"/>
            <a:ext cx="1812514" cy="6916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self</a:t>
            </a:r>
            <a:r>
              <a:rPr lang="de-DE" dirty="0"/>
              <a:t> </a:t>
            </a:r>
            <a:r>
              <a:rPr lang="de-DE" dirty="0" err="1"/>
              <a:t>cancelled</a:t>
            </a:r>
            <a:r>
              <a:rPr lang="de-DE" dirty="0"/>
              <a:t>“</a:t>
            </a:r>
          </a:p>
        </p:txBody>
      </p:sp>
      <p:sp>
        <p:nvSpPr>
          <p:cNvPr id="6" name="Rechteck 5">
            <a:extLst>
              <a:ext uri="{FF2B5EF4-FFF2-40B4-BE49-F238E27FC236}">
                <a16:creationId xmlns:a16="http://schemas.microsoft.com/office/drawing/2014/main" id="{E126BBA6-CECF-4198-B216-2A3161C119B9}"/>
              </a:ext>
            </a:extLst>
          </p:cNvPr>
          <p:cNvSpPr/>
          <p:nvPr/>
        </p:nvSpPr>
        <p:spPr>
          <a:xfrm>
            <a:off x="7282791" y="217194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57,1 %</a:t>
            </a:r>
          </a:p>
        </p:txBody>
      </p:sp>
      <p:sp>
        <p:nvSpPr>
          <p:cNvPr id="7" name="Rechteck 6">
            <a:extLst>
              <a:ext uri="{FF2B5EF4-FFF2-40B4-BE49-F238E27FC236}">
                <a16:creationId xmlns:a16="http://schemas.microsoft.com/office/drawing/2014/main" id="{82790734-F823-42B1-9A82-DDCB3363B93D}"/>
              </a:ext>
            </a:extLst>
          </p:cNvPr>
          <p:cNvSpPr/>
          <p:nvPr/>
        </p:nvSpPr>
        <p:spPr>
          <a:xfrm>
            <a:off x="480447" y="1024350"/>
            <a:ext cx="4870735" cy="12073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de-DE" dirty="0"/>
          </a:p>
        </p:txBody>
      </p:sp>
      <p:sp>
        <p:nvSpPr>
          <p:cNvPr id="8" name="Textfeld 7">
            <a:extLst>
              <a:ext uri="{FF2B5EF4-FFF2-40B4-BE49-F238E27FC236}">
                <a16:creationId xmlns:a16="http://schemas.microsoft.com/office/drawing/2014/main" id="{1E45F592-0A4E-4CF2-BE8F-AFBD1810B7AC}"/>
              </a:ext>
            </a:extLst>
          </p:cNvPr>
          <p:cNvSpPr txBox="1"/>
          <p:nvPr/>
        </p:nvSpPr>
        <p:spPr>
          <a:xfrm>
            <a:off x="1619472" y="1024350"/>
            <a:ext cx="2952428" cy="523220"/>
          </a:xfrm>
          <a:prstGeom prst="rect">
            <a:avLst/>
          </a:prstGeom>
          <a:noFill/>
        </p:spPr>
        <p:txBody>
          <a:bodyPr wrap="square" rtlCol="0">
            <a:spAutoFit/>
          </a:bodyPr>
          <a:lstStyle/>
          <a:p>
            <a:r>
              <a:rPr lang="de-DE" b="1" dirty="0">
                <a:solidFill>
                  <a:schemeClr val="bg1"/>
                </a:solidFill>
              </a:rPr>
              <a:t>Die Top Stornierungsgründe</a:t>
            </a:r>
          </a:p>
          <a:p>
            <a:endParaRPr lang="de-DE" dirty="0"/>
          </a:p>
        </p:txBody>
      </p:sp>
      <p:sp>
        <p:nvSpPr>
          <p:cNvPr id="9" name="Rechteck 8">
            <a:extLst>
              <a:ext uri="{FF2B5EF4-FFF2-40B4-BE49-F238E27FC236}">
                <a16:creationId xmlns:a16="http://schemas.microsoft.com/office/drawing/2014/main" id="{0BA3AAD2-AEFC-432D-A4F5-7EB358324FF7}"/>
              </a:ext>
            </a:extLst>
          </p:cNvPr>
          <p:cNvSpPr/>
          <p:nvPr/>
        </p:nvSpPr>
        <p:spPr>
          <a:xfrm>
            <a:off x="840190" y="1357777"/>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2018</a:t>
            </a:r>
          </a:p>
        </p:txBody>
      </p:sp>
      <p:sp>
        <p:nvSpPr>
          <p:cNvPr id="24" name="Rechteck 23">
            <a:extLst>
              <a:ext uri="{FF2B5EF4-FFF2-40B4-BE49-F238E27FC236}">
                <a16:creationId xmlns:a16="http://schemas.microsoft.com/office/drawing/2014/main" id="{2CDBF178-E040-4E0C-B871-75ADA44D807C}"/>
              </a:ext>
            </a:extLst>
          </p:cNvPr>
          <p:cNvSpPr/>
          <p:nvPr/>
        </p:nvSpPr>
        <p:spPr>
          <a:xfrm>
            <a:off x="2407821"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2019</a:t>
            </a:r>
          </a:p>
        </p:txBody>
      </p:sp>
      <p:sp>
        <p:nvSpPr>
          <p:cNvPr id="25" name="Rechteck 24">
            <a:extLst>
              <a:ext uri="{FF2B5EF4-FFF2-40B4-BE49-F238E27FC236}">
                <a16:creationId xmlns:a16="http://schemas.microsoft.com/office/drawing/2014/main" id="{46030939-5F5E-407A-AF56-05818BDFCF6C}"/>
              </a:ext>
            </a:extLst>
          </p:cNvPr>
          <p:cNvSpPr/>
          <p:nvPr/>
        </p:nvSpPr>
        <p:spPr>
          <a:xfrm>
            <a:off x="3906403"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2020</a:t>
            </a:r>
          </a:p>
        </p:txBody>
      </p:sp>
      <p:sp>
        <p:nvSpPr>
          <p:cNvPr id="26" name="Ellipse 25">
            <a:extLst>
              <a:ext uri="{FF2B5EF4-FFF2-40B4-BE49-F238E27FC236}">
                <a16:creationId xmlns:a16="http://schemas.microsoft.com/office/drawing/2014/main" id="{2E86BFB8-C6A8-4828-8EE1-E2792B7F0427}"/>
              </a:ext>
            </a:extLst>
          </p:cNvPr>
          <p:cNvSpPr/>
          <p:nvPr/>
        </p:nvSpPr>
        <p:spPr>
          <a:xfrm>
            <a:off x="666560" y="1712034"/>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0" name="Rechteck 29">
            <a:extLst>
              <a:ext uri="{FF2B5EF4-FFF2-40B4-BE49-F238E27FC236}">
                <a16:creationId xmlns:a16="http://schemas.microsoft.com/office/drawing/2014/main" id="{B2849824-F6B0-4280-AFF8-8F78E35F9BE7}"/>
              </a:ext>
            </a:extLst>
          </p:cNvPr>
          <p:cNvSpPr/>
          <p:nvPr/>
        </p:nvSpPr>
        <p:spPr>
          <a:xfrm>
            <a:off x="5522888" y="294695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18,4 %</a:t>
            </a:r>
          </a:p>
        </p:txBody>
      </p:sp>
      <p:sp>
        <p:nvSpPr>
          <p:cNvPr id="31" name="Rechteck 30">
            <a:extLst>
              <a:ext uri="{FF2B5EF4-FFF2-40B4-BE49-F238E27FC236}">
                <a16:creationId xmlns:a16="http://schemas.microsoft.com/office/drawing/2014/main" id="{FCE6699A-7E11-40D6-8952-F6E29BCFFBB1}"/>
              </a:ext>
            </a:extLst>
          </p:cNvPr>
          <p:cNvSpPr/>
          <p:nvPr/>
        </p:nvSpPr>
        <p:spPr>
          <a:xfrm>
            <a:off x="7186372" y="4144371"/>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11,5 %</a:t>
            </a:r>
          </a:p>
        </p:txBody>
      </p:sp>
      <p:sp>
        <p:nvSpPr>
          <p:cNvPr id="32" name="Ellipse 31">
            <a:extLst>
              <a:ext uri="{FF2B5EF4-FFF2-40B4-BE49-F238E27FC236}">
                <a16:creationId xmlns:a16="http://schemas.microsoft.com/office/drawing/2014/main" id="{9FA1565E-6E03-4F90-9327-5B8000448F73}"/>
              </a:ext>
            </a:extLst>
          </p:cNvPr>
          <p:cNvSpPr/>
          <p:nvPr/>
        </p:nvSpPr>
        <p:spPr>
          <a:xfrm>
            <a:off x="2234191"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3" name="Ellipse 32">
            <a:extLst>
              <a:ext uri="{FF2B5EF4-FFF2-40B4-BE49-F238E27FC236}">
                <a16:creationId xmlns:a16="http://schemas.microsoft.com/office/drawing/2014/main" id="{46C68EB8-F9B3-4225-8503-39C52CD4307D}"/>
              </a:ext>
            </a:extLst>
          </p:cNvPr>
          <p:cNvSpPr/>
          <p:nvPr/>
        </p:nvSpPr>
        <p:spPr>
          <a:xfrm>
            <a:off x="3732773"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pic>
        <p:nvPicPr>
          <p:cNvPr id="27" name="Grafik 26">
            <a:extLst>
              <a:ext uri="{FF2B5EF4-FFF2-40B4-BE49-F238E27FC236}">
                <a16:creationId xmlns:a16="http://schemas.microsoft.com/office/drawing/2014/main" id="{77D0F3C1-2C89-4044-99C0-182146B3B576}"/>
              </a:ext>
            </a:extLst>
          </p:cNvPr>
          <p:cNvPicPr>
            <a:picLocks noChangeAspect="1"/>
          </p:cNvPicPr>
          <p:nvPr/>
        </p:nvPicPr>
        <p:blipFill>
          <a:blip r:embed="rId3"/>
          <a:stretch>
            <a:fillRect/>
          </a:stretch>
        </p:blipFill>
        <p:spPr>
          <a:xfrm>
            <a:off x="1085376" y="2428582"/>
            <a:ext cx="3660877" cy="2254191"/>
          </a:xfrm>
          <a:prstGeom prst="rect">
            <a:avLst/>
          </a:prstGeom>
        </p:spPr>
      </p:pic>
    </p:spTree>
    <p:extLst>
      <p:ext uri="{BB962C8B-B14F-4D97-AF65-F5344CB8AC3E}">
        <p14:creationId xmlns:p14="http://schemas.microsoft.com/office/powerpoint/2010/main" val="3537745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976181"/>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Auftragsentwicklung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870860D5-8287-4DFA-9BF7-9B9DFE2A5057}"/>
              </a:ext>
            </a:extLst>
          </p:cNvPr>
          <p:cNvPicPr>
            <a:picLocks noChangeAspect="1"/>
          </p:cNvPicPr>
          <p:nvPr/>
        </p:nvPicPr>
        <p:blipFill>
          <a:blip r:embed="rId3"/>
          <a:stretch>
            <a:fillRect/>
          </a:stretch>
        </p:blipFill>
        <p:spPr>
          <a:xfrm>
            <a:off x="311700" y="1089255"/>
            <a:ext cx="5182706" cy="3198470"/>
          </a:xfrm>
          <a:prstGeom prst="rect">
            <a:avLst/>
          </a:prstGeom>
        </p:spPr>
      </p:pic>
      <p:sp>
        <p:nvSpPr>
          <p:cNvPr id="12" name="Textfeld 11">
            <a:extLst>
              <a:ext uri="{FF2B5EF4-FFF2-40B4-BE49-F238E27FC236}">
                <a16:creationId xmlns:a16="http://schemas.microsoft.com/office/drawing/2014/main" id="{05136685-3587-4D41-A1FD-ED37ECC25643}"/>
              </a:ext>
            </a:extLst>
          </p:cNvPr>
          <p:cNvSpPr txBox="1"/>
          <p:nvPr/>
        </p:nvSpPr>
        <p:spPr>
          <a:xfrm>
            <a:off x="5699384" y="1737643"/>
            <a:ext cx="3110166" cy="1668214"/>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solidFill>
                  <a:schemeClr val="bg2"/>
                </a:solidFill>
              </a:rPr>
              <a:t>36 Perioden Datengrundlage</a:t>
            </a:r>
          </a:p>
          <a:p>
            <a:pPr marL="285750" indent="-285750">
              <a:lnSpc>
                <a:spcPct val="150000"/>
              </a:lnSpc>
              <a:buFont typeface="Arial" panose="020B0604020202020204" pitchFamily="34" charset="0"/>
              <a:buChar char="•"/>
            </a:pPr>
            <a:r>
              <a:rPr lang="de-DE" b="1" dirty="0">
                <a:solidFill>
                  <a:schemeClr val="bg2"/>
                </a:solidFill>
              </a:rPr>
              <a:t>12 Perioden Vorhersage</a:t>
            </a:r>
          </a:p>
          <a:p>
            <a:pPr marL="285750" indent="-285750">
              <a:lnSpc>
                <a:spcPct val="150000"/>
              </a:lnSpc>
              <a:buFont typeface="Arial" panose="020B0604020202020204" pitchFamily="34" charset="0"/>
              <a:buChar char="•"/>
            </a:pPr>
            <a:r>
              <a:rPr lang="de-DE" dirty="0">
                <a:solidFill>
                  <a:schemeClr val="bg2"/>
                </a:solidFill>
              </a:rPr>
              <a:t>Anzahl der Gesamtaufträge</a:t>
            </a:r>
          </a:p>
          <a:p>
            <a:pPr marL="285750" indent="-285750">
              <a:lnSpc>
                <a:spcPct val="150000"/>
              </a:lnSpc>
              <a:buFont typeface="Arial" panose="020B0604020202020204" pitchFamily="34" charset="0"/>
              <a:buChar char="•"/>
            </a:pPr>
            <a:r>
              <a:rPr lang="de-DE" dirty="0">
                <a:solidFill>
                  <a:schemeClr val="bg2"/>
                </a:solidFill>
              </a:rPr>
              <a:t>Lineares Wachstum </a:t>
            </a:r>
          </a:p>
        </p:txBody>
      </p:sp>
      <p:sp>
        <p:nvSpPr>
          <p:cNvPr id="5" name="Rechteck 4">
            <a:extLst>
              <a:ext uri="{FF2B5EF4-FFF2-40B4-BE49-F238E27FC236}">
                <a16:creationId xmlns:a16="http://schemas.microsoft.com/office/drawing/2014/main" id="{4C4EF698-DEA6-4544-8B41-20A5A8316203}"/>
              </a:ext>
            </a:extLst>
          </p:cNvPr>
          <p:cNvSpPr/>
          <p:nvPr/>
        </p:nvSpPr>
        <p:spPr>
          <a:xfrm>
            <a:off x="3130657" y="1762635"/>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3750</a:t>
            </a:r>
          </a:p>
        </p:txBody>
      </p:sp>
      <p:sp>
        <p:nvSpPr>
          <p:cNvPr id="14" name="Rechteck 13">
            <a:extLst>
              <a:ext uri="{FF2B5EF4-FFF2-40B4-BE49-F238E27FC236}">
                <a16:creationId xmlns:a16="http://schemas.microsoft.com/office/drawing/2014/main" id="{24284E3A-BA6D-4CDF-B004-314E5361E02D}"/>
              </a:ext>
            </a:extLst>
          </p:cNvPr>
          <p:cNvSpPr/>
          <p:nvPr/>
        </p:nvSpPr>
        <p:spPr>
          <a:xfrm>
            <a:off x="4081220" y="1209862"/>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4669</a:t>
            </a:r>
          </a:p>
        </p:txBody>
      </p:sp>
      <p:sp>
        <p:nvSpPr>
          <p:cNvPr id="15" name="Rechteck 14">
            <a:extLst>
              <a:ext uri="{FF2B5EF4-FFF2-40B4-BE49-F238E27FC236}">
                <a16:creationId xmlns:a16="http://schemas.microsoft.com/office/drawing/2014/main" id="{AD6A3152-250E-4D53-88D9-41F38B00C172}"/>
              </a:ext>
            </a:extLst>
          </p:cNvPr>
          <p:cNvSpPr/>
          <p:nvPr/>
        </p:nvSpPr>
        <p:spPr>
          <a:xfrm>
            <a:off x="888569" y="2868181"/>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809</a:t>
            </a:r>
          </a:p>
        </p:txBody>
      </p:sp>
    </p:spTree>
    <p:extLst>
      <p:ext uri="{BB962C8B-B14F-4D97-AF65-F5344CB8AC3E}">
        <p14:creationId xmlns:p14="http://schemas.microsoft.com/office/powerpoint/2010/main" val="3042150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6" name="Grafik 5">
            <a:extLst>
              <a:ext uri="{FF2B5EF4-FFF2-40B4-BE49-F238E27FC236}">
                <a16:creationId xmlns:a16="http://schemas.microsoft.com/office/drawing/2014/main" id="{AE486E66-2129-4A3E-9453-179F5A6CAE3A}"/>
              </a:ext>
            </a:extLst>
          </p:cNvPr>
          <p:cNvPicPr>
            <a:picLocks noChangeAspect="1"/>
          </p:cNvPicPr>
          <p:nvPr/>
        </p:nvPicPr>
        <p:blipFill>
          <a:blip r:embed="rId3"/>
          <a:stretch>
            <a:fillRect/>
          </a:stretch>
        </p:blipFill>
        <p:spPr>
          <a:xfrm>
            <a:off x="488197" y="1113981"/>
            <a:ext cx="5073334" cy="3130972"/>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r>
              <a:rPr lang="de-DE" dirty="0">
                <a:latin typeface="Oswald"/>
                <a:ea typeface="Oswald"/>
                <a:cs typeface="Oswald"/>
                <a:sym typeface="Oswald"/>
              </a:rPr>
              <a:t>2. Zeitreihenanalyse: </a:t>
            </a:r>
            <a:r>
              <a:rPr lang="de-DE" b="1" dirty="0"/>
              <a:t>Ø </a:t>
            </a:r>
            <a:r>
              <a:rPr lang="de-DE" dirty="0">
                <a:latin typeface="Oswald"/>
                <a:ea typeface="Oswald"/>
                <a:cs typeface="Oswald"/>
                <a:sym typeface="Oswald"/>
              </a:rPr>
              <a:t>Marge in EUR</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722067" y="1382525"/>
            <a:ext cx="3110166" cy="1991379"/>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Marge pro Auftrag </a:t>
            </a:r>
          </a:p>
          <a:p>
            <a:pPr marL="285750" indent="-285750">
              <a:lnSpc>
                <a:spcPct val="150000"/>
              </a:lnSpc>
              <a:buFont typeface="Arial" panose="020B0604020202020204" pitchFamily="34" charset="0"/>
              <a:buChar char="•"/>
            </a:pPr>
            <a:r>
              <a:rPr lang="de-DE" b="1" dirty="0">
                <a:solidFill>
                  <a:schemeClr val="bg2"/>
                </a:solidFill>
              </a:rPr>
              <a:t>Margeneinbruch in September/ Oktober jedes Jahr</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Margenhöchststand in 2020 liegt im April</a:t>
            </a:r>
          </a:p>
        </p:txBody>
      </p:sp>
      <p:sp>
        <p:nvSpPr>
          <p:cNvPr id="11" name="Pfeil nach rechts 10">
            <a:extLst>
              <a:ext uri="{FF2B5EF4-FFF2-40B4-BE49-F238E27FC236}">
                <a16:creationId xmlns:a16="http://schemas.microsoft.com/office/drawing/2014/main" id="{BD449BAC-C2D4-AB40-9AF3-AED23DD747FF}"/>
              </a:ext>
            </a:extLst>
          </p:cNvPr>
          <p:cNvSpPr/>
          <p:nvPr/>
        </p:nvSpPr>
        <p:spPr>
          <a:xfrm>
            <a:off x="921153" y="4345483"/>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sp>
        <p:nvSpPr>
          <p:cNvPr id="23" name="Rechteck 22">
            <a:extLst>
              <a:ext uri="{FF2B5EF4-FFF2-40B4-BE49-F238E27FC236}">
                <a16:creationId xmlns:a16="http://schemas.microsoft.com/office/drawing/2014/main" id="{8F0C6AF8-F359-4BB5-9DCD-C9B882CADD07}"/>
              </a:ext>
            </a:extLst>
          </p:cNvPr>
          <p:cNvSpPr/>
          <p:nvPr/>
        </p:nvSpPr>
        <p:spPr>
          <a:xfrm>
            <a:off x="3487118" y="3614682"/>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-10,6 €</a:t>
            </a:r>
          </a:p>
        </p:txBody>
      </p:sp>
      <p:sp>
        <p:nvSpPr>
          <p:cNvPr id="25" name="Rechteck 24">
            <a:extLst>
              <a:ext uri="{FF2B5EF4-FFF2-40B4-BE49-F238E27FC236}">
                <a16:creationId xmlns:a16="http://schemas.microsoft.com/office/drawing/2014/main" id="{4593AB12-D7DD-4DC1-9ACC-DB4D3F350FDC}"/>
              </a:ext>
            </a:extLst>
          </p:cNvPr>
          <p:cNvSpPr/>
          <p:nvPr/>
        </p:nvSpPr>
        <p:spPr>
          <a:xfrm>
            <a:off x="2983647" y="1166543"/>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58,7 €</a:t>
            </a:r>
          </a:p>
        </p:txBody>
      </p:sp>
    </p:spTree>
    <p:extLst>
      <p:ext uri="{BB962C8B-B14F-4D97-AF65-F5344CB8AC3E}">
        <p14:creationId xmlns:p14="http://schemas.microsoft.com/office/powerpoint/2010/main" val="361014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D246EFF-8A9F-41FD-A6B5-DA3718FD4959}"/>
              </a:ext>
            </a:extLst>
          </p:cNvPr>
          <p:cNvPicPr>
            <a:picLocks noChangeAspect="1"/>
          </p:cNvPicPr>
          <p:nvPr/>
        </p:nvPicPr>
        <p:blipFill>
          <a:blip r:embed="rId3"/>
          <a:stretch>
            <a:fillRect/>
          </a:stretch>
        </p:blipFill>
        <p:spPr>
          <a:xfrm>
            <a:off x="401759" y="1216615"/>
            <a:ext cx="5252908" cy="3241795"/>
          </a:xfrm>
          <a:prstGeom prst="rect">
            <a:avLst/>
          </a:prstGeom>
        </p:spPr>
      </p:pic>
      <p:sp>
        <p:nvSpPr>
          <p:cNvPr id="11" name="Textfeld 10">
            <a:extLst>
              <a:ext uri="{FF2B5EF4-FFF2-40B4-BE49-F238E27FC236}">
                <a16:creationId xmlns:a16="http://schemas.microsoft.com/office/drawing/2014/main" id="{4BA56C34-72BD-4824-B57F-57A5E6C1688C}"/>
              </a:ext>
            </a:extLst>
          </p:cNvPr>
          <p:cNvSpPr txBox="1"/>
          <p:nvPr/>
        </p:nvSpPr>
        <p:spPr>
          <a:xfrm>
            <a:off x="5722067" y="1899226"/>
            <a:ext cx="3110166" cy="1345048"/>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Kosten pro Auftrag </a:t>
            </a:r>
          </a:p>
          <a:p>
            <a:pPr marL="285750" indent="-285750">
              <a:lnSpc>
                <a:spcPct val="150000"/>
              </a:lnSpc>
              <a:buFont typeface="Arial" panose="020B0604020202020204" pitchFamily="34" charset="0"/>
              <a:buChar char="•"/>
            </a:pPr>
            <a:r>
              <a:rPr lang="de-DE" b="1" dirty="0">
                <a:solidFill>
                  <a:schemeClr val="bg2"/>
                </a:solidFill>
              </a:rPr>
              <a:t>Wachstum 2018 und 2020</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Unterliegt keiner Saisonalität</a:t>
            </a:r>
            <a:endParaRPr lang="de-DE" dirty="0">
              <a:solidFill>
                <a:schemeClr val="bg2"/>
              </a:solidFill>
            </a:endParaRPr>
          </a:p>
        </p:txBody>
      </p:sp>
      <p:sp>
        <p:nvSpPr>
          <p:cNvPr id="12" name="Rechteck 11">
            <a:extLst>
              <a:ext uri="{FF2B5EF4-FFF2-40B4-BE49-F238E27FC236}">
                <a16:creationId xmlns:a16="http://schemas.microsoft.com/office/drawing/2014/main" id="{6350588B-9222-4A38-A7B4-74BED7D6929D}"/>
              </a:ext>
            </a:extLst>
          </p:cNvPr>
          <p:cNvSpPr/>
          <p:nvPr/>
        </p:nvSpPr>
        <p:spPr>
          <a:xfrm>
            <a:off x="4037531" y="1345551"/>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487,7 €</a:t>
            </a:r>
          </a:p>
        </p:txBody>
      </p:sp>
      <p:sp>
        <p:nvSpPr>
          <p:cNvPr id="13" name="Rechteck 12">
            <a:extLst>
              <a:ext uri="{FF2B5EF4-FFF2-40B4-BE49-F238E27FC236}">
                <a16:creationId xmlns:a16="http://schemas.microsoft.com/office/drawing/2014/main" id="{5821EFE4-98E1-4D41-85CB-43A1A6F10910}"/>
              </a:ext>
            </a:extLst>
          </p:cNvPr>
          <p:cNvSpPr/>
          <p:nvPr/>
        </p:nvSpPr>
        <p:spPr>
          <a:xfrm>
            <a:off x="1163850" y="3756404"/>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231,8 €</a:t>
            </a:r>
          </a:p>
        </p:txBody>
      </p:sp>
      <p:sp>
        <p:nvSpPr>
          <p:cNvPr id="14" name="Rechteck 13">
            <a:extLst>
              <a:ext uri="{FF2B5EF4-FFF2-40B4-BE49-F238E27FC236}">
                <a16:creationId xmlns:a16="http://schemas.microsoft.com/office/drawing/2014/main" id="{7C042307-F105-4E82-8A3D-1AA501D470A9}"/>
              </a:ext>
            </a:extLst>
          </p:cNvPr>
          <p:cNvSpPr/>
          <p:nvPr/>
        </p:nvSpPr>
        <p:spPr>
          <a:xfrm>
            <a:off x="2468939" y="1822092"/>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 380 €</a:t>
            </a:r>
          </a:p>
        </p:txBody>
      </p:sp>
    </p:spTree>
    <p:extLst>
      <p:ext uri="{BB962C8B-B14F-4D97-AF65-F5344CB8AC3E}">
        <p14:creationId xmlns:p14="http://schemas.microsoft.com/office/powerpoint/2010/main" val="3323089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Ergebnisse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8" name="Rectangle 1">
            <a:extLst>
              <a:ext uri="{FF2B5EF4-FFF2-40B4-BE49-F238E27FC236}">
                <a16:creationId xmlns:a16="http://schemas.microsoft.com/office/drawing/2014/main" id="{57613C8E-5462-B64A-9B5F-E393DD7EEB4D}"/>
              </a:ext>
            </a:extLst>
          </p:cNvPr>
          <p:cNvSpPr>
            <a:spLocks noChangeArrowheads="1"/>
          </p:cNvSpPr>
          <p:nvPr/>
        </p:nvSpPr>
        <p:spPr bwMode="auto">
          <a:xfrm>
            <a:off x="1268363" y="10238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pSp>
        <p:nvGrpSpPr>
          <p:cNvPr id="22" name="Gruppieren 21">
            <a:extLst>
              <a:ext uri="{FF2B5EF4-FFF2-40B4-BE49-F238E27FC236}">
                <a16:creationId xmlns:a16="http://schemas.microsoft.com/office/drawing/2014/main" id="{55702ADD-997A-0D49-9E77-59BBAC447061}"/>
              </a:ext>
            </a:extLst>
          </p:cNvPr>
          <p:cNvGrpSpPr/>
          <p:nvPr/>
        </p:nvGrpSpPr>
        <p:grpSpPr>
          <a:xfrm>
            <a:off x="836242" y="1581198"/>
            <a:ext cx="2539374" cy="3115889"/>
            <a:chOff x="463417" y="1053001"/>
            <a:chExt cx="2778558" cy="3390187"/>
          </a:xfrm>
        </p:grpSpPr>
        <p:pic>
          <p:nvPicPr>
            <p:cNvPr id="14" name="Grafik 13">
              <a:extLst>
                <a:ext uri="{FF2B5EF4-FFF2-40B4-BE49-F238E27FC236}">
                  <a16:creationId xmlns:a16="http://schemas.microsoft.com/office/drawing/2014/main" id="{3DCCF202-D1A2-CA40-9797-3DC437A18BE8}"/>
                </a:ext>
              </a:extLst>
            </p:cNvPr>
            <p:cNvPicPr>
              <a:picLocks noChangeAspect="1"/>
            </p:cNvPicPr>
            <p:nvPr/>
          </p:nvPicPr>
          <p:blipFill rotWithShape="1">
            <a:blip r:embed="rId3"/>
            <a:srcRect t="16880" r="4666"/>
            <a:stretch/>
          </p:blipFill>
          <p:spPr>
            <a:xfrm>
              <a:off x="463418" y="3035026"/>
              <a:ext cx="2778557" cy="1408162"/>
            </a:xfrm>
            <a:prstGeom prst="rect">
              <a:avLst/>
            </a:prstGeom>
          </p:spPr>
        </p:pic>
        <p:pic>
          <p:nvPicPr>
            <p:cNvPr id="11" name="Grafik 10">
              <a:extLst>
                <a:ext uri="{FF2B5EF4-FFF2-40B4-BE49-F238E27FC236}">
                  <a16:creationId xmlns:a16="http://schemas.microsoft.com/office/drawing/2014/main" id="{DA67BF94-3223-CC49-A12E-C7ABA986BEFF}"/>
                </a:ext>
              </a:extLst>
            </p:cNvPr>
            <p:cNvPicPr>
              <a:picLocks noChangeAspect="1"/>
            </p:cNvPicPr>
            <p:nvPr/>
          </p:nvPicPr>
          <p:blipFill rotWithShape="1">
            <a:blip r:embed="rId4"/>
            <a:srcRect b="5072"/>
            <a:stretch/>
          </p:blipFill>
          <p:spPr>
            <a:xfrm>
              <a:off x="463417" y="1053001"/>
              <a:ext cx="2778557" cy="1982030"/>
            </a:xfrm>
            <a:prstGeom prst="rect">
              <a:avLst/>
            </a:prstGeom>
          </p:spPr>
        </p:pic>
      </p:grpSp>
      <p:sp>
        <p:nvSpPr>
          <p:cNvPr id="12" name="Textfeld 11">
            <a:extLst>
              <a:ext uri="{FF2B5EF4-FFF2-40B4-BE49-F238E27FC236}">
                <a16:creationId xmlns:a16="http://schemas.microsoft.com/office/drawing/2014/main" id="{4E0C916D-2FBF-844A-BF02-F2F4FC9F7D79}"/>
              </a:ext>
            </a:extLst>
          </p:cNvPr>
          <p:cNvSpPr txBox="1"/>
          <p:nvPr/>
        </p:nvSpPr>
        <p:spPr>
          <a:xfrm>
            <a:off x="4897044" y="1074215"/>
            <a:ext cx="3410714" cy="307777"/>
          </a:xfrm>
          <a:prstGeom prst="rect">
            <a:avLst/>
          </a:prstGeom>
          <a:noFill/>
        </p:spPr>
        <p:txBody>
          <a:bodyPr wrap="square" rtlCol="0">
            <a:spAutoFit/>
          </a:bodyPr>
          <a:lstStyle/>
          <a:p>
            <a:r>
              <a:rPr lang="de-DE" b="1" dirty="0"/>
              <a:t>Beste Korrelationen</a:t>
            </a:r>
          </a:p>
        </p:txBody>
      </p:sp>
      <p:graphicFrame>
        <p:nvGraphicFramePr>
          <p:cNvPr id="23" name="Tabelle 2">
            <a:extLst>
              <a:ext uri="{FF2B5EF4-FFF2-40B4-BE49-F238E27FC236}">
                <a16:creationId xmlns:a16="http://schemas.microsoft.com/office/drawing/2014/main" id="{FB4D0C61-AB67-324E-A566-A23E48C76F28}"/>
              </a:ext>
            </a:extLst>
          </p:cNvPr>
          <p:cNvGraphicFramePr>
            <a:graphicFrameLocks noGrp="1"/>
          </p:cNvGraphicFramePr>
          <p:nvPr>
            <p:extLst>
              <p:ext uri="{D42A27DB-BD31-4B8C-83A1-F6EECF244321}">
                <p14:modId xmlns:p14="http://schemas.microsoft.com/office/powerpoint/2010/main" val="3893786226"/>
              </p:ext>
            </p:extLst>
          </p:nvPr>
        </p:nvGraphicFramePr>
        <p:xfrm>
          <a:off x="4974547" y="1371600"/>
          <a:ext cx="3498244" cy="3341588"/>
        </p:xfrm>
        <a:graphic>
          <a:graphicData uri="http://schemas.openxmlformats.org/drawingml/2006/table">
            <a:tbl>
              <a:tblPr firstRow="1" bandRow="1">
                <a:tableStyleId>{5C22544A-7EE6-4342-B048-85BDC9FD1C3A}</a:tableStyleId>
              </a:tblPr>
              <a:tblGrid>
                <a:gridCol w="1933047">
                  <a:extLst>
                    <a:ext uri="{9D8B030D-6E8A-4147-A177-3AD203B41FA5}">
                      <a16:colId xmlns:a16="http://schemas.microsoft.com/office/drawing/2014/main" val="2062269353"/>
                    </a:ext>
                  </a:extLst>
                </a:gridCol>
                <a:gridCol w="1565197">
                  <a:extLst>
                    <a:ext uri="{9D8B030D-6E8A-4147-A177-3AD203B41FA5}">
                      <a16:colId xmlns:a16="http://schemas.microsoft.com/office/drawing/2014/main" val="2218846662"/>
                    </a:ext>
                  </a:extLst>
                </a:gridCol>
              </a:tblGrid>
              <a:tr h="480625">
                <a:tc>
                  <a:txBody>
                    <a:bodyPr/>
                    <a:lstStyle/>
                    <a:p>
                      <a:r>
                        <a:rPr lang="de-DE" sz="1300" b="1" dirty="0"/>
                        <a:t>Externe und Interne Faktoren</a:t>
                      </a:r>
                    </a:p>
                  </a:txBody>
                  <a:tcPr/>
                </a:tc>
                <a:tc>
                  <a:txBody>
                    <a:bodyPr/>
                    <a:lstStyle/>
                    <a:p>
                      <a:r>
                        <a:rPr lang="de-DE" sz="1300" dirty="0"/>
                        <a:t>Korrelation</a:t>
                      </a:r>
                    </a:p>
                  </a:txBody>
                  <a:tcPr/>
                </a:tc>
                <a:extLst>
                  <a:ext uri="{0D108BD9-81ED-4DB2-BD59-A6C34878D82A}">
                    <a16:rowId xmlns:a16="http://schemas.microsoft.com/office/drawing/2014/main" val="833360527"/>
                  </a:ext>
                </a:extLst>
              </a:tr>
              <a:tr h="480625">
                <a:tc>
                  <a:txBody>
                    <a:bodyPr/>
                    <a:lstStyle/>
                    <a:p>
                      <a:r>
                        <a:rPr lang="de-DE" sz="1300" b="0" dirty="0"/>
                        <a:t>Auslastung</a:t>
                      </a:r>
                    </a:p>
                    <a:p>
                      <a:r>
                        <a:rPr lang="de-DE" sz="1300" b="0" dirty="0"/>
                        <a:t>Transportmarkt</a:t>
                      </a:r>
                    </a:p>
                  </a:txBody>
                  <a:tcPr/>
                </a:tc>
                <a:tc>
                  <a:txBody>
                    <a:bodyPr/>
                    <a:lstStyle/>
                    <a:p>
                      <a:r>
                        <a:rPr lang="de-DE" sz="1300" b="0" dirty="0"/>
                        <a:t>-0,5359</a:t>
                      </a:r>
                    </a:p>
                  </a:txBody>
                  <a:tcPr/>
                </a:tc>
                <a:extLst>
                  <a:ext uri="{0D108BD9-81ED-4DB2-BD59-A6C34878D82A}">
                    <a16:rowId xmlns:a16="http://schemas.microsoft.com/office/drawing/2014/main" val="2092955119"/>
                  </a:ext>
                </a:extLst>
              </a:tr>
              <a:tr h="480625">
                <a:tc>
                  <a:txBody>
                    <a:bodyPr/>
                    <a:lstStyle/>
                    <a:p>
                      <a:r>
                        <a:rPr lang="de-DE" sz="1300" b="0" dirty="0"/>
                        <a:t>LKW Maut Fahrleistungsindex</a:t>
                      </a:r>
                    </a:p>
                  </a:txBody>
                  <a:tcPr/>
                </a:tc>
                <a:tc>
                  <a:txBody>
                    <a:bodyPr/>
                    <a:lstStyle/>
                    <a:p>
                      <a:r>
                        <a:rPr lang="de-DE" sz="1300" b="0" dirty="0"/>
                        <a:t>-0,5109</a:t>
                      </a:r>
                    </a:p>
                  </a:txBody>
                  <a:tcPr/>
                </a:tc>
                <a:extLst>
                  <a:ext uri="{0D108BD9-81ED-4DB2-BD59-A6C34878D82A}">
                    <a16:rowId xmlns:a16="http://schemas.microsoft.com/office/drawing/2014/main" val="2869452295"/>
                  </a:ext>
                </a:extLst>
              </a:tr>
              <a:tr h="347717">
                <a:tc>
                  <a:txBody>
                    <a:bodyPr/>
                    <a:lstStyle/>
                    <a:p>
                      <a:r>
                        <a:rPr lang="de-DE" sz="1300" b="0" dirty="0"/>
                        <a:t>Gesamtkosten </a:t>
                      </a:r>
                    </a:p>
                  </a:txBody>
                  <a:tcPr/>
                </a:tc>
                <a:tc>
                  <a:txBody>
                    <a:bodyPr/>
                    <a:lstStyle/>
                    <a:p>
                      <a:r>
                        <a:rPr lang="de-DE" sz="1300" b="0" dirty="0"/>
                        <a:t>-0,3897</a:t>
                      </a:r>
                    </a:p>
                  </a:txBody>
                  <a:tcPr/>
                </a:tc>
                <a:extLst>
                  <a:ext uri="{0D108BD9-81ED-4DB2-BD59-A6C34878D82A}">
                    <a16:rowId xmlns:a16="http://schemas.microsoft.com/office/drawing/2014/main" val="3105160957"/>
                  </a:ext>
                </a:extLst>
              </a:tr>
              <a:tr h="480625">
                <a:tc>
                  <a:txBody>
                    <a:bodyPr/>
                    <a:lstStyle/>
                    <a:p>
                      <a:r>
                        <a:rPr lang="de-DE" sz="1300" b="0" dirty="0"/>
                        <a:t>Zugewiesene Transportkosten</a:t>
                      </a:r>
                    </a:p>
                  </a:txBody>
                  <a:tcPr/>
                </a:tc>
                <a:tc>
                  <a:txBody>
                    <a:bodyPr/>
                    <a:lstStyle/>
                    <a:p>
                      <a:r>
                        <a:rPr lang="de-DE" sz="1300" b="0" dirty="0"/>
                        <a:t>-0,3521</a:t>
                      </a:r>
                    </a:p>
                  </a:txBody>
                  <a:tcPr/>
                </a:tc>
                <a:extLst>
                  <a:ext uri="{0D108BD9-81ED-4DB2-BD59-A6C34878D82A}">
                    <a16:rowId xmlns:a16="http://schemas.microsoft.com/office/drawing/2014/main" val="3293100082"/>
                  </a:ext>
                </a:extLst>
              </a:tr>
              <a:tr h="347717">
                <a:tc>
                  <a:txBody>
                    <a:bodyPr/>
                    <a:lstStyle/>
                    <a:p>
                      <a:r>
                        <a:rPr lang="de-DE" sz="1300" b="0" dirty="0"/>
                        <a:t>OTD</a:t>
                      </a:r>
                    </a:p>
                  </a:txBody>
                  <a:tcPr/>
                </a:tc>
                <a:tc>
                  <a:txBody>
                    <a:bodyPr/>
                    <a:lstStyle/>
                    <a:p>
                      <a:r>
                        <a:rPr lang="de-DE" sz="1300" b="0" dirty="0"/>
                        <a:t>0,2659</a:t>
                      </a:r>
                    </a:p>
                  </a:txBody>
                  <a:tcPr/>
                </a:tc>
                <a:extLst>
                  <a:ext uri="{0D108BD9-81ED-4DB2-BD59-A6C34878D82A}">
                    <a16:rowId xmlns:a16="http://schemas.microsoft.com/office/drawing/2014/main" val="2283385371"/>
                  </a:ext>
                </a:extLst>
              </a:tr>
              <a:tr h="347717">
                <a:tc>
                  <a:txBody>
                    <a:bodyPr/>
                    <a:lstStyle/>
                    <a:p>
                      <a:r>
                        <a:rPr lang="de-DE" sz="1300" dirty="0">
                          <a:solidFill>
                            <a:schemeClr val="tx2"/>
                          </a:solidFill>
                        </a:rPr>
                        <a:t>Dieselkraftstoff</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300" dirty="0">
                          <a:solidFill>
                            <a:schemeClr val="tx2"/>
                          </a:solidFill>
                        </a:rPr>
                        <a:t>-0,1413</a:t>
                      </a:r>
                    </a:p>
                  </a:txBody>
                  <a:tcPr/>
                </a:tc>
                <a:extLst>
                  <a:ext uri="{0D108BD9-81ED-4DB2-BD59-A6C34878D82A}">
                    <a16:rowId xmlns:a16="http://schemas.microsoft.com/office/drawing/2014/main" val="568874968"/>
                  </a:ext>
                </a:extLst>
              </a:tr>
              <a:tr h="347717">
                <a:tc>
                  <a:txBody>
                    <a:bodyPr/>
                    <a:lstStyle/>
                    <a:p>
                      <a:r>
                        <a:rPr lang="de-DE" sz="1300" dirty="0">
                          <a:solidFill>
                            <a:schemeClr val="tx2"/>
                          </a:solidFill>
                        </a:rPr>
                        <a:t>Spedition Google</a:t>
                      </a:r>
                    </a:p>
                  </a:txBody>
                  <a:tcPr/>
                </a:tc>
                <a:tc>
                  <a:txBody>
                    <a:bodyPr/>
                    <a:lstStyle/>
                    <a:p>
                      <a:r>
                        <a:rPr lang="de-DE" sz="1300" dirty="0">
                          <a:solidFill>
                            <a:schemeClr val="tx2"/>
                          </a:solidFill>
                        </a:rPr>
                        <a:t>-0,1483</a:t>
                      </a:r>
                    </a:p>
                  </a:txBody>
                  <a:tcPr/>
                </a:tc>
                <a:extLst>
                  <a:ext uri="{0D108BD9-81ED-4DB2-BD59-A6C34878D82A}">
                    <a16:rowId xmlns:a16="http://schemas.microsoft.com/office/drawing/2014/main" val="2829496678"/>
                  </a:ext>
                </a:extLst>
              </a:tr>
            </a:tbl>
          </a:graphicData>
        </a:graphic>
      </p:graphicFrame>
      <p:sp>
        <p:nvSpPr>
          <p:cNvPr id="15" name="Gestreifter Pfeil nach rechts 14">
            <a:extLst>
              <a:ext uri="{FF2B5EF4-FFF2-40B4-BE49-F238E27FC236}">
                <a16:creationId xmlns:a16="http://schemas.microsoft.com/office/drawing/2014/main" id="{7610A75E-FB7B-C443-AD5F-A81CFF086B78}"/>
              </a:ext>
            </a:extLst>
          </p:cNvPr>
          <p:cNvSpPr/>
          <p:nvPr/>
        </p:nvSpPr>
        <p:spPr>
          <a:xfrm>
            <a:off x="3719817" y="2271568"/>
            <a:ext cx="1009952" cy="1395760"/>
          </a:xfrm>
          <a:prstGeom prst="stripedRightArrow">
            <a:avLst>
              <a:gd name="adj1" fmla="val 50000"/>
              <a:gd name="adj2" fmla="val 50000"/>
            </a:avLst>
          </a:prstGeom>
          <a:solidFill>
            <a:srgbClr val="3B599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feld 25">
            <a:extLst>
              <a:ext uri="{FF2B5EF4-FFF2-40B4-BE49-F238E27FC236}">
                <a16:creationId xmlns:a16="http://schemas.microsoft.com/office/drawing/2014/main" id="{6EB7D234-838A-CC47-A8F7-68EFD9456623}"/>
              </a:ext>
            </a:extLst>
          </p:cNvPr>
          <p:cNvSpPr txBox="1"/>
          <p:nvPr/>
        </p:nvSpPr>
        <p:spPr>
          <a:xfrm>
            <a:off x="764367" y="1272946"/>
            <a:ext cx="3410714" cy="307777"/>
          </a:xfrm>
          <a:prstGeom prst="rect">
            <a:avLst/>
          </a:prstGeom>
          <a:noFill/>
        </p:spPr>
        <p:txBody>
          <a:bodyPr wrap="square" rtlCol="0">
            <a:spAutoFit/>
          </a:bodyPr>
          <a:lstStyle/>
          <a:p>
            <a:r>
              <a:rPr lang="de-DE" b="1" dirty="0"/>
              <a:t>Ausschnitt aus R Studio</a:t>
            </a:r>
          </a:p>
        </p:txBody>
      </p:sp>
    </p:spTree>
    <p:extLst>
      <p:ext uri="{BB962C8B-B14F-4D97-AF65-F5344CB8AC3E}">
        <p14:creationId xmlns:p14="http://schemas.microsoft.com/office/powerpoint/2010/main" val="1411743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Modell</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5" name="Oval 14">
            <a:extLst>
              <a:ext uri="{FF2B5EF4-FFF2-40B4-BE49-F238E27FC236}">
                <a16:creationId xmlns:a16="http://schemas.microsoft.com/office/drawing/2014/main" id="{119E1809-3D35-4A4F-AC70-6FBB5BF49095}"/>
              </a:ext>
            </a:extLst>
          </p:cNvPr>
          <p:cNvSpPr/>
          <p:nvPr/>
        </p:nvSpPr>
        <p:spPr>
          <a:xfrm>
            <a:off x="6834258" y="1359074"/>
            <a:ext cx="223736" cy="214009"/>
          </a:xfrm>
          <a:prstGeom prst="ellipse">
            <a:avLst/>
          </a:prstGeom>
          <a:solidFill>
            <a:srgbClr val="0A5401"/>
          </a:solidFill>
          <a:ln>
            <a:solidFill>
              <a:srgbClr val="0A5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p>
        </p:txBody>
      </p:sp>
      <p:sp>
        <p:nvSpPr>
          <p:cNvPr id="23" name="Textfeld 22">
            <a:extLst>
              <a:ext uri="{FF2B5EF4-FFF2-40B4-BE49-F238E27FC236}">
                <a16:creationId xmlns:a16="http://schemas.microsoft.com/office/drawing/2014/main" id="{92A9FAC8-3E5F-8A46-B2C8-5E6E0C37FC57}"/>
              </a:ext>
            </a:extLst>
          </p:cNvPr>
          <p:cNvSpPr txBox="1"/>
          <p:nvPr/>
        </p:nvSpPr>
        <p:spPr>
          <a:xfrm>
            <a:off x="7057994" y="1354720"/>
            <a:ext cx="1546698" cy="246221"/>
          </a:xfrm>
          <a:prstGeom prst="rect">
            <a:avLst/>
          </a:prstGeom>
          <a:noFill/>
        </p:spPr>
        <p:txBody>
          <a:bodyPr wrap="square" rtlCol="0">
            <a:spAutoFit/>
          </a:bodyPr>
          <a:lstStyle/>
          <a:p>
            <a:r>
              <a:rPr lang="de-DE" sz="1000" dirty="0"/>
              <a:t>Original</a:t>
            </a:r>
          </a:p>
        </p:txBody>
      </p:sp>
      <p:sp>
        <p:nvSpPr>
          <p:cNvPr id="25" name="Oval 24">
            <a:extLst>
              <a:ext uri="{FF2B5EF4-FFF2-40B4-BE49-F238E27FC236}">
                <a16:creationId xmlns:a16="http://schemas.microsoft.com/office/drawing/2014/main" id="{4B33F387-C6C2-504A-9E24-EB85F1F919B0}"/>
              </a:ext>
            </a:extLst>
          </p:cNvPr>
          <p:cNvSpPr/>
          <p:nvPr/>
        </p:nvSpPr>
        <p:spPr>
          <a:xfrm>
            <a:off x="6834258" y="1651672"/>
            <a:ext cx="223736" cy="214009"/>
          </a:xfrm>
          <a:prstGeom prst="ellipse">
            <a:avLst/>
          </a:prstGeom>
          <a:solidFill>
            <a:srgbClr val="0700FF"/>
          </a:solidFill>
          <a:ln>
            <a:solidFill>
              <a:srgbClr val="07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p>
        </p:txBody>
      </p:sp>
      <p:sp>
        <p:nvSpPr>
          <p:cNvPr id="26" name="Textfeld 25">
            <a:extLst>
              <a:ext uri="{FF2B5EF4-FFF2-40B4-BE49-F238E27FC236}">
                <a16:creationId xmlns:a16="http://schemas.microsoft.com/office/drawing/2014/main" id="{5888C671-A954-974C-B5A5-E92FF73B5597}"/>
              </a:ext>
            </a:extLst>
          </p:cNvPr>
          <p:cNvSpPr txBox="1"/>
          <p:nvPr/>
        </p:nvSpPr>
        <p:spPr>
          <a:xfrm>
            <a:off x="7057994" y="1633389"/>
            <a:ext cx="1546698" cy="246221"/>
          </a:xfrm>
          <a:prstGeom prst="rect">
            <a:avLst/>
          </a:prstGeom>
          <a:noFill/>
        </p:spPr>
        <p:txBody>
          <a:bodyPr wrap="square" rtlCol="0">
            <a:spAutoFit/>
          </a:bodyPr>
          <a:lstStyle/>
          <a:p>
            <a:r>
              <a:rPr lang="de-DE" sz="1000" dirty="0"/>
              <a:t>Bestes Modell</a:t>
            </a:r>
          </a:p>
        </p:txBody>
      </p:sp>
      <p:grpSp>
        <p:nvGrpSpPr>
          <p:cNvPr id="36" name="Gruppieren 35">
            <a:extLst>
              <a:ext uri="{FF2B5EF4-FFF2-40B4-BE49-F238E27FC236}">
                <a16:creationId xmlns:a16="http://schemas.microsoft.com/office/drawing/2014/main" id="{3D2C913E-F02D-D24C-A770-2ED6FEC0A0C8}"/>
              </a:ext>
            </a:extLst>
          </p:cNvPr>
          <p:cNvGrpSpPr/>
          <p:nvPr/>
        </p:nvGrpSpPr>
        <p:grpSpPr>
          <a:xfrm>
            <a:off x="311700" y="1024350"/>
            <a:ext cx="6317700" cy="3976181"/>
            <a:chOff x="334250" y="1024350"/>
            <a:chExt cx="6442886" cy="3976181"/>
          </a:xfrm>
        </p:grpSpPr>
        <p:pic>
          <p:nvPicPr>
            <p:cNvPr id="27" name="Grafik 26">
              <a:extLst>
                <a:ext uri="{FF2B5EF4-FFF2-40B4-BE49-F238E27FC236}">
                  <a16:creationId xmlns:a16="http://schemas.microsoft.com/office/drawing/2014/main" id="{849E8DF4-6FBD-5F40-94A6-225553185479}"/>
                </a:ext>
              </a:extLst>
            </p:cNvPr>
            <p:cNvPicPr>
              <a:picLocks noChangeAspect="1"/>
            </p:cNvPicPr>
            <p:nvPr/>
          </p:nvPicPr>
          <p:blipFill>
            <a:blip r:embed="rId3"/>
            <a:stretch>
              <a:fillRect/>
            </a:stretch>
          </p:blipFill>
          <p:spPr>
            <a:xfrm>
              <a:off x="334250" y="1024350"/>
              <a:ext cx="6442886" cy="3976181"/>
            </a:xfrm>
            <a:prstGeom prst="rect">
              <a:avLst/>
            </a:prstGeom>
          </p:spPr>
        </p:pic>
        <p:sp>
          <p:nvSpPr>
            <p:cNvPr id="28" name="Textfeld 27">
              <a:extLst>
                <a:ext uri="{FF2B5EF4-FFF2-40B4-BE49-F238E27FC236}">
                  <a16:creationId xmlns:a16="http://schemas.microsoft.com/office/drawing/2014/main" id="{36B4D1F4-1618-2340-B65C-47243DA73F13}"/>
                </a:ext>
              </a:extLst>
            </p:cNvPr>
            <p:cNvSpPr txBox="1"/>
            <p:nvPr/>
          </p:nvSpPr>
          <p:spPr>
            <a:xfrm>
              <a:off x="5042389" y="1372306"/>
              <a:ext cx="304863" cy="215444"/>
            </a:xfrm>
            <a:prstGeom prst="rect">
              <a:avLst/>
            </a:prstGeom>
            <a:noFill/>
          </p:spPr>
          <p:txBody>
            <a:bodyPr wrap="square" rtlCol="0">
              <a:spAutoFit/>
            </a:bodyPr>
            <a:lstStyle/>
            <a:p>
              <a:r>
                <a:rPr lang="de-DE" sz="800" dirty="0">
                  <a:solidFill>
                    <a:srgbClr val="FF0000"/>
                  </a:solidFill>
                </a:rPr>
                <a:t>x</a:t>
              </a:r>
            </a:p>
          </p:txBody>
        </p:sp>
        <p:sp>
          <p:nvSpPr>
            <p:cNvPr id="30" name="Textfeld 29">
              <a:extLst>
                <a:ext uri="{FF2B5EF4-FFF2-40B4-BE49-F238E27FC236}">
                  <a16:creationId xmlns:a16="http://schemas.microsoft.com/office/drawing/2014/main" id="{C16731CB-9F68-154B-AE5A-8811242DBF40}"/>
                </a:ext>
              </a:extLst>
            </p:cNvPr>
            <p:cNvSpPr txBox="1"/>
            <p:nvPr/>
          </p:nvSpPr>
          <p:spPr>
            <a:xfrm>
              <a:off x="5042389" y="1449973"/>
              <a:ext cx="304863" cy="215444"/>
            </a:xfrm>
            <a:prstGeom prst="rect">
              <a:avLst/>
            </a:prstGeom>
            <a:noFill/>
          </p:spPr>
          <p:txBody>
            <a:bodyPr wrap="square" rtlCol="0">
              <a:spAutoFit/>
            </a:bodyPr>
            <a:lstStyle/>
            <a:p>
              <a:r>
                <a:rPr lang="de-DE" sz="800" dirty="0">
                  <a:solidFill>
                    <a:srgbClr val="FF0000"/>
                  </a:solidFill>
                </a:rPr>
                <a:t>x</a:t>
              </a:r>
            </a:p>
          </p:txBody>
        </p:sp>
        <p:sp>
          <p:nvSpPr>
            <p:cNvPr id="31" name="Textfeld 30">
              <a:extLst>
                <a:ext uri="{FF2B5EF4-FFF2-40B4-BE49-F238E27FC236}">
                  <a16:creationId xmlns:a16="http://schemas.microsoft.com/office/drawing/2014/main" id="{C81EE469-A679-524E-81D5-1AC38788564F}"/>
                </a:ext>
              </a:extLst>
            </p:cNvPr>
            <p:cNvSpPr txBox="1"/>
            <p:nvPr/>
          </p:nvSpPr>
          <p:spPr>
            <a:xfrm>
              <a:off x="5942135" y="4311868"/>
              <a:ext cx="304863" cy="215444"/>
            </a:xfrm>
            <a:prstGeom prst="rect">
              <a:avLst/>
            </a:prstGeom>
            <a:noFill/>
          </p:spPr>
          <p:txBody>
            <a:bodyPr wrap="square" rtlCol="0">
              <a:spAutoFit/>
            </a:bodyPr>
            <a:lstStyle/>
            <a:p>
              <a:r>
                <a:rPr lang="de-DE" sz="800" dirty="0">
                  <a:solidFill>
                    <a:srgbClr val="FF0000"/>
                  </a:solidFill>
                </a:rPr>
                <a:t>x</a:t>
              </a:r>
            </a:p>
          </p:txBody>
        </p:sp>
        <p:sp>
          <p:nvSpPr>
            <p:cNvPr id="33" name="Textfeld 32">
              <a:extLst>
                <a:ext uri="{FF2B5EF4-FFF2-40B4-BE49-F238E27FC236}">
                  <a16:creationId xmlns:a16="http://schemas.microsoft.com/office/drawing/2014/main" id="{E7BAE373-4C10-FE4E-8336-1223E09DA7CF}"/>
                </a:ext>
              </a:extLst>
            </p:cNvPr>
            <p:cNvSpPr txBox="1"/>
            <p:nvPr/>
          </p:nvSpPr>
          <p:spPr>
            <a:xfrm>
              <a:off x="6322783" y="3523491"/>
              <a:ext cx="304863" cy="215444"/>
            </a:xfrm>
            <a:prstGeom prst="rect">
              <a:avLst/>
            </a:prstGeom>
            <a:noFill/>
          </p:spPr>
          <p:txBody>
            <a:bodyPr wrap="square" rtlCol="0">
              <a:spAutoFit/>
            </a:bodyPr>
            <a:lstStyle/>
            <a:p>
              <a:r>
                <a:rPr lang="de-DE" sz="800" dirty="0">
                  <a:solidFill>
                    <a:srgbClr val="FF0000"/>
                  </a:solidFill>
                </a:rPr>
                <a:t>x</a:t>
              </a:r>
            </a:p>
          </p:txBody>
        </p:sp>
      </p:grpSp>
      <p:sp>
        <p:nvSpPr>
          <p:cNvPr id="34" name="Oval 33">
            <a:extLst>
              <a:ext uri="{FF2B5EF4-FFF2-40B4-BE49-F238E27FC236}">
                <a16:creationId xmlns:a16="http://schemas.microsoft.com/office/drawing/2014/main" id="{E9027458-1B4D-8C46-AE62-418CEB4D4A9E}"/>
              </a:ext>
            </a:extLst>
          </p:cNvPr>
          <p:cNvSpPr/>
          <p:nvPr/>
        </p:nvSpPr>
        <p:spPr>
          <a:xfrm>
            <a:off x="6834258" y="1944269"/>
            <a:ext cx="223736" cy="214009"/>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n>
                <a:solidFill>
                  <a:sysClr val="windowText" lastClr="000000"/>
                </a:solidFill>
              </a:ln>
              <a:solidFill>
                <a:sysClr val="windowText" lastClr="000000"/>
              </a:solidFill>
            </a:endParaRPr>
          </a:p>
        </p:txBody>
      </p:sp>
      <p:sp>
        <p:nvSpPr>
          <p:cNvPr id="35" name="Textfeld 34">
            <a:extLst>
              <a:ext uri="{FF2B5EF4-FFF2-40B4-BE49-F238E27FC236}">
                <a16:creationId xmlns:a16="http://schemas.microsoft.com/office/drawing/2014/main" id="{9EC0BF79-D67B-8D4B-B381-94421954D221}"/>
              </a:ext>
            </a:extLst>
          </p:cNvPr>
          <p:cNvSpPr txBox="1"/>
          <p:nvPr/>
        </p:nvSpPr>
        <p:spPr>
          <a:xfrm>
            <a:off x="7057994" y="1912057"/>
            <a:ext cx="1546698" cy="246221"/>
          </a:xfrm>
          <a:prstGeom prst="rect">
            <a:avLst/>
          </a:prstGeom>
          <a:noFill/>
        </p:spPr>
        <p:txBody>
          <a:bodyPr wrap="square" rtlCol="0">
            <a:spAutoFit/>
          </a:bodyPr>
          <a:lstStyle/>
          <a:p>
            <a:r>
              <a:rPr lang="de-DE" sz="1000" dirty="0"/>
              <a:t>Baseline</a:t>
            </a:r>
          </a:p>
        </p:txBody>
      </p:sp>
    </p:spTree>
    <p:extLst>
      <p:ext uri="{BB962C8B-B14F-4D97-AF65-F5344CB8AC3E}">
        <p14:creationId xmlns:p14="http://schemas.microsoft.com/office/powerpoint/2010/main" val="3566523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Korrelation: Erkenntnisse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2" name="Textfeld 1">
            <a:extLst>
              <a:ext uri="{FF2B5EF4-FFF2-40B4-BE49-F238E27FC236}">
                <a16:creationId xmlns:a16="http://schemas.microsoft.com/office/drawing/2014/main" id="{9E37321C-406B-8E45-B174-79A82CD7FB77}"/>
              </a:ext>
            </a:extLst>
          </p:cNvPr>
          <p:cNvSpPr txBox="1"/>
          <p:nvPr/>
        </p:nvSpPr>
        <p:spPr>
          <a:xfrm>
            <a:off x="1536970" y="981516"/>
            <a:ext cx="7607030" cy="3936078"/>
          </a:xfrm>
          <a:prstGeom prst="rect">
            <a:avLst/>
          </a:prstGeom>
          <a:noFill/>
        </p:spPr>
        <p:txBody>
          <a:bodyPr wrap="square" rtlCol="0">
            <a:spAutoFit/>
          </a:bodyPr>
          <a:lstStyle/>
          <a:p>
            <a:pPr>
              <a:lnSpc>
                <a:spcPct val="150000"/>
              </a:lnSpc>
            </a:pPr>
            <a:r>
              <a:rPr lang="de-DE" sz="1200" b="1" dirty="0"/>
              <a:t>Auslastungstransportmarkt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Margenhöchststand im April-Mai 2020 aufgrund des Corona </a:t>
            </a:r>
            <a:r>
              <a:rPr lang="de-DE" sz="1200" dirty="0" err="1">
                <a:sym typeface="Wingdings" pitchFamily="2" charset="2"/>
              </a:rPr>
              <a:t>Lockdowns</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Juli 2020 Index Anstieg wie zum Vorjahr, wobei die Marge von </a:t>
            </a:r>
            <a:r>
              <a:rPr lang="de-DE" sz="1200" dirty="0" err="1">
                <a:sym typeface="Wingdings" pitchFamily="2" charset="2"/>
              </a:rPr>
              <a:t>InstaFreight</a:t>
            </a:r>
            <a:r>
              <a:rPr lang="de-DE" sz="1200" dirty="0">
                <a:sym typeface="Wingdings" pitchFamily="2" charset="2"/>
              </a:rPr>
              <a:t> gesunken </a:t>
            </a:r>
            <a:endParaRPr lang="de-DE" sz="1200" dirty="0"/>
          </a:p>
          <a:p>
            <a:pPr>
              <a:lnSpc>
                <a:spcPct val="150000"/>
              </a:lnSpc>
            </a:pPr>
            <a:r>
              <a:rPr lang="de-DE" sz="1200" b="1" dirty="0"/>
              <a:t>LKW Maut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Je höher die Auftragslage desto schlechter die Marge und umgekehrt</a:t>
            </a:r>
          </a:p>
          <a:p>
            <a:pPr marL="285750" indent="-285750">
              <a:lnSpc>
                <a:spcPct val="150000"/>
              </a:lnSpc>
              <a:buFont typeface="Arial" panose="020B0604020202020204" pitchFamily="34" charset="0"/>
              <a:buChar char="•"/>
            </a:pPr>
            <a:r>
              <a:rPr lang="de-DE" sz="1200" dirty="0">
                <a:sym typeface="Wingdings" pitchFamily="2" charset="2"/>
              </a:rPr>
              <a:t>Das heißt: Wenig Abhängigkeit der Spediteure von </a:t>
            </a:r>
            <a:r>
              <a:rPr lang="de-DE" sz="1200" dirty="0" err="1">
                <a:sym typeface="Wingdings" pitchFamily="2" charset="2"/>
              </a:rPr>
              <a:t>InstaFreight</a:t>
            </a:r>
            <a:endParaRPr lang="de-DE" sz="1200" dirty="0">
              <a:sym typeface="Wingdings" pitchFamily="2" charset="2"/>
            </a:endParaRPr>
          </a:p>
          <a:p>
            <a:pPr>
              <a:lnSpc>
                <a:spcPct val="150000"/>
              </a:lnSpc>
            </a:pPr>
            <a:r>
              <a:rPr lang="de-DE" sz="1200" b="1" dirty="0"/>
              <a:t>Diesel</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2018 auf 2020 war der Dieselpreis um 16ct gesunken, jedoch hatte dies wenig Korrelation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marL="285750" indent="-285750">
              <a:lnSpc>
                <a:spcPct val="150000"/>
              </a:lnSpc>
              <a:buFont typeface="Arial" panose="020B0604020202020204" pitchFamily="34" charset="0"/>
              <a:buChar char="•"/>
            </a:pPr>
            <a:r>
              <a:rPr lang="de-DE" sz="1200" dirty="0"/>
              <a:t>Je höher die Gesamtkosten und Transportkosten waren desto geringer die Marge</a:t>
            </a:r>
          </a:p>
          <a:p>
            <a:pPr>
              <a:lnSpc>
                <a:spcPct val="150000"/>
              </a:lnSpc>
            </a:pPr>
            <a:r>
              <a:rPr lang="de-DE" sz="1200" b="1" dirty="0"/>
              <a:t>OTD</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Wenn die Lieferung pünktlich war, dann war die Marge auch insgesamt höher</a:t>
            </a:r>
          </a:p>
        </p:txBody>
      </p:sp>
      <p:pic>
        <p:nvPicPr>
          <p:cNvPr id="14" name="Grafik 13" descr="LKW Silhouette">
            <a:extLst>
              <a:ext uri="{FF2B5EF4-FFF2-40B4-BE49-F238E27FC236}">
                <a16:creationId xmlns:a16="http://schemas.microsoft.com/office/drawing/2014/main" id="{ADB77C2A-4224-F640-BF99-5324983D25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076" y="981515"/>
            <a:ext cx="737525" cy="737525"/>
          </a:xfrm>
          <a:prstGeom prst="rect">
            <a:avLst/>
          </a:prstGeom>
        </p:spPr>
      </p:pic>
      <p:pic>
        <p:nvPicPr>
          <p:cNvPr id="15" name="Grafik 14" descr="Lupe Silhouette">
            <a:extLst>
              <a:ext uri="{FF2B5EF4-FFF2-40B4-BE49-F238E27FC236}">
                <a16:creationId xmlns:a16="http://schemas.microsoft.com/office/drawing/2014/main" id="{56C6ECDF-303C-AB42-BA4F-1516CD4B48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9075" y="4488622"/>
            <a:ext cx="476655" cy="476655"/>
          </a:xfrm>
          <a:prstGeom prst="rect">
            <a:avLst/>
          </a:prstGeom>
        </p:spPr>
      </p:pic>
      <p:pic>
        <p:nvPicPr>
          <p:cNvPr id="22" name="Grafik 21" descr="Signal Silhouette">
            <a:extLst>
              <a:ext uri="{FF2B5EF4-FFF2-40B4-BE49-F238E27FC236}">
                <a16:creationId xmlns:a16="http://schemas.microsoft.com/office/drawing/2014/main" id="{04D59A58-49E7-D441-B3DE-40DF950F74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502" y="3670532"/>
            <a:ext cx="607800" cy="607800"/>
          </a:xfrm>
          <a:prstGeom prst="rect">
            <a:avLst/>
          </a:prstGeom>
        </p:spPr>
      </p:pic>
      <p:pic>
        <p:nvPicPr>
          <p:cNvPr id="5" name="Grafik 4" descr="Ölfass Silhouette">
            <a:extLst>
              <a:ext uri="{FF2B5EF4-FFF2-40B4-BE49-F238E27FC236}">
                <a16:creationId xmlns:a16="http://schemas.microsoft.com/office/drawing/2014/main" id="{68003DB1-2FE7-204F-9DC7-CAF38B5E2E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0989" y="2747417"/>
            <a:ext cx="712827" cy="712827"/>
          </a:xfrm>
          <a:prstGeom prst="rect">
            <a:avLst/>
          </a:prstGeom>
        </p:spPr>
      </p:pic>
      <p:pic>
        <p:nvPicPr>
          <p:cNvPr id="7" name="Grafik 6" descr="Dokument Silhouette">
            <a:extLst>
              <a:ext uri="{FF2B5EF4-FFF2-40B4-BE49-F238E27FC236}">
                <a16:creationId xmlns:a16="http://schemas.microsoft.com/office/drawing/2014/main" id="{41E9C5F0-73F3-1140-B8EB-394B342D59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3502" y="1929329"/>
            <a:ext cx="607800" cy="607800"/>
          </a:xfrm>
          <a:prstGeom prst="rect">
            <a:avLst/>
          </a:prstGeom>
        </p:spPr>
      </p:pic>
    </p:spTree>
    <p:extLst>
      <p:ext uri="{BB962C8B-B14F-4D97-AF65-F5344CB8AC3E}">
        <p14:creationId xmlns:p14="http://schemas.microsoft.com/office/powerpoint/2010/main" val="29355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9" name="Grafik 8">
            <a:extLst>
              <a:ext uri="{FF2B5EF4-FFF2-40B4-BE49-F238E27FC236}">
                <a16:creationId xmlns:a16="http://schemas.microsoft.com/office/drawing/2014/main" id="{B4030429-D090-9F42-B5A6-7210A9092ED8}"/>
              </a:ext>
            </a:extLst>
          </p:cNvPr>
          <p:cNvPicPr>
            <a:picLocks noChangeAspect="1"/>
          </p:cNvPicPr>
          <p:nvPr/>
        </p:nvPicPr>
        <p:blipFill>
          <a:blip r:embed="rId3"/>
          <a:stretch>
            <a:fillRect/>
          </a:stretch>
        </p:blipFill>
        <p:spPr>
          <a:xfrm>
            <a:off x="655024" y="833431"/>
            <a:ext cx="7490814" cy="4210328"/>
          </a:xfrm>
          <a:prstGeom prst="rect">
            <a:avLst/>
          </a:prstGeom>
        </p:spPr>
      </p:pic>
    </p:spTree>
    <p:extLst>
      <p:ext uri="{BB962C8B-B14F-4D97-AF65-F5344CB8AC3E}">
        <p14:creationId xmlns:p14="http://schemas.microsoft.com/office/powerpoint/2010/main" val="3108582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3" name="Grafik 12">
            <a:extLst>
              <a:ext uri="{FF2B5EF4-FFF2-40B4-BE49-F238E27FC236}">
                <a16:creationId xmlns:a16="http://schemas.microsoft.com/office/drawing/2014/main" id="{FAD98AFB-2D5D-8348-A454-BBD381D1A33B}"/>
              </a:ext>
            </a:extLst>
          </p:cNvPr>
          <p:cNvPicPr>
            <a:picLocks noChangeAspect="1"/>
          </p:cNvPicPr>
          <p:nvPr/>
        </p:nvPicPr>
        <p:blipFill>
          <a:blip r:embed="rId3"/>
          <a:stretch>
            <a:fillRect/>
          </a:stretch>
        </p:blipFill>
        <p:spPr>
          <a:xfrm>
            <a:off x="693336" y="815550"/>
            <a:ext cx="7515157" cy="4228209"/>
          </a:xfrm>
          <a:prstGeom prst="rect">
            <a:avLst/>
          </a:prstGeom>
        </p:spPr>
      </p:pic>
    </p:spTree>
    <p:extLst>
      <p:ext uri="{BB962C8B-B14F-4D97-AF65-F5344CB8AC3E}">
        <p14:creationId xmlns:p14="http://schemas.microsoft.com/office/powerpoint/2010/main" val="3573290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Erkenntnisse</a:t>
            </a:r>
          </a:p>
        </p:txBody>
      </p:sp>
    </p:spTree>
    <p:extLst>
      <p:ext uri="{BB962C8B-B14F-4D97-AF65-F5344CB8AC3E}">
        <p14:creationId xmlns:p14="http://schemas.microsoft.com/office/powerpoint/2010/main" val="1203565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Handlungsvorschläge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1642569" y="1231480"/>
            <a:ext cx="7270908" cy="3108543"/>
          </a:xfrm>
          <a:prstGeom prst="rect">
            <a:avLst/>
          </a:prstGeom>
        </p:spPr>
        <p:txBody>
          <a:bodyPr wrap="square">
            <a:spAutoFit/>
          </a:bodyPr>
          <a:lstStyle/>
          <a:p>
            <a:pPr lvl="1"/>
            <a:r>
              <a:rPr lang="de-DE" b="1" dirty="0">
                <a:solidFill>
                  <a:schemeClr val="bg2"/>
                </a:solidFill>
              </a:rPr>
              <a:t>3PL profitabler</a:t>
            </a:r>
            <a:r>
              <a:rPr lang="de-DE" dirty="0">
                <a:solidFill>
                  <a:schemeClr val="bg2"/>
                </a:solidFill>
              </a:rPr>
              <a:t>: Bereits viele Erfahrungen vorhanden </a:t>
            </a:r>
          </a:p>
          <a:p>
            <a:pPr lvl="1"/>
            <a:r>
              <a:rPr lang="de-DE" dirty="0">
                <a:solidFill>
                  <a:schemeClr val="bg2"/>
                </a:solidFill>
                <a:sym typeface="Wingdings" pitchFamily="2" charset="2"/>
              </a:rPr>
              <a:t> </a:t>
            </a:r>
            <a:r>
              <a:rPr lang="de-DE" dirty="0">
                <a:solidFill>
                  <a:schemeClr val="bg2"/>
                </a:solidFill>
              </a:rPr>
              <a:t>Mehr Fokus auf den gewinnbringenden Geschäftsfeld 3PL, aber gleichzeitig auch das Geschäftsmodell 4PL kontinuierlich verbessern und langfristige Entwicklung anstreben</a:t>
            </a:r>
          </a:p>
          <a:p>
            <a:pPr marL="285750" lvl="2" indent="-285750">
              <a:buFont typeface="Wingdings" pitchFamily="2" charset="2"/>
              <a:buChar char="à"/>
            </a:pPr>
            <a:endParaRPr lang="de-DE" dirty="0">
              <a:solidFill>
                <a:schemeClr val="bg2"/>
              </a:solidFill>
            </a:endParaRPr>
          </a:p>
          <a:p>
            <a:endParaRPr lang="de-DE" dirty="0">
              <a:solidFill>
                <a:schemeClr val="bg2"/>
              </a:solidFill>
            </a:endParaRPr>
          </a:p>
          <a:p>
            <a:r>
              <a:rPr lang="de-DE" b="1" dirty="0">
                <a:solidFill>
                  <a:schemeClr val="bg2"/>
                </a:solidFill>
              </a:rPr>
              <a:t>Transportauftrag von Bulk-Waren am profitabelsten</a:t>
            </a:r>
            <a:r>
              <a:rPr lang="de-DE" dirty="0">
                <a:solidFill>
                  <a:schemeClr val="bg2"/>
                </a:solidFill>
              </a:rPr>
              <a:t>: Da doppelt so hoch wie bei </a:t>
            </a:r>
            <a:r>
              <a:rPr lang="de-DE" dirty="0" err="1">
                <a:solidFill>
                  <a:schemeClr val="bg2"/>
                </a:solidFill>
              </a:rPr>
              <a:t>Full</a:t>
            </a:r>
            <a:r>
              <a:rPr lang="de-DE" dirty="0">
                <a:solidFill>
                  <a:schemeClr val="bg2"/>
                </a:solidFill>
              </a:rPr>
              <a:t> Truck und </a:t>
            </a:r>
            <a:r>
              <a:rPr lang="de-DE" dirty="0" err="1">
                <a:solidFill>
                  <a:schemeClr val="bg2"/>
                </a:solidFill>
              </a:rPr>
              <a:t>Pallet</a:t>
            </a:r>
            <a:r>
              <a:rPr lang="de-DE" dirty="0">
                <a:solidFill>
                  <a:schemeClr val="bg2"/>
                </a:solidFill>
              </a:rPr>
              <a:t>. Jedoch hat </a:t>
            </a:r>
            <a:r>
              <a:rPr lang="de-DE" dirty="0" err="1">
                <a:solidFill>
                  <a:schemeClr val="bg2"/>
                </a:solidFill>
              </a:rPr>
              <a:t>InstaFreight</a:t>
            </a:r>
            <a:r>
              <a:rPr lang="de-DE" dirty="0">
                <a:solidFill>
                  <a:schemeClr val="bg2"/>
                </a:solidFill>
              </a:rPr>
              <a:t> bisher nur wenig Aufträge für Bulk-Waren bekommen (&lt;6000 Aufträge) </a:t>
            </a:r>
          </a:p>
          <a:p>
            <a:pPr marL="285750" indent="-285750">
              <a:buFont typeface="Wingdings" pitchFamily="2" charset="2"/>
              <a:buChar char="à"/>
            </a:pPr>
            <a:r>
              <a:rPr lang="de-DE" dirty="0">
                <a:solidFill>
                  <a:schemeClr val="bg2"/>
                </a:solidFill>
                <a:sym typeface="Wingdings" pitchFamily="2" charset="2"/>
              </a:rPr>
              <a:t>Bessere Kondition für Kunden und mehr/gezielte Marketing-Aktivitäten</a:t>
            </a:r>
          </a:p>
          <a:p>
            <a:pPr marL="285750" indent="-285750">
              <a:buFont typeface="Wingdings" pitchFamily="2" charset="2"/>
              <a:buChar char="à"/>
            </a:pPr>
            <a:endParaRPr lang="de-DE" dirty="0">
              <a:solidFill>
                <a:schemeClr val="bg2"/>
              </a:solidFill>
              <a:sym typeface="Wingdings" pitchFamily="2" charset="2"/>
            </a:endParaRPr>
          </a:p>
          <a:p>
            <a:pPr marL="285750" indent="-285750">
              <a:buFont typeface="Wingdings" pitchFamily="2" charset="2"/>
              <a:buChar char="à"/>
            </a:pPr>
            <a:endParaRPr lang="de-DE" dirty="0">
              <a:solidFill>
                <a:schemeClr val="bg2"/>
              </a:solidFill>
              <a:sym typeface="Wingdings" pitchFamily="2" charset="2"/>
            </a:endParaRPr>
          </a:p>
          <a:p>
            <a:r>
              <a:rPr lang="de-DE" b="1" dirty="0">
                <a:solidFill>
                  <a:schemeClr val="bg2"/>
                </a:solidFill>
                <a:sym typeface="Wingdings" pitchFamily="2" charset="2"/>
              </a:rPr>
              <a:t>Zugewiesene Transportkosten</a:t>
            </a:r>
            <a:r>
              <a:rPr lang="de-DE" dirty="0">
                <a:solidFill>
                  <a:schemeClr val="bg2"/>
                </a:solidFill>
                <a:sym typeface="Wingdings" pitchFamily="2" charset="2"/>
              </a:rPr>
              <a:t>: Tendenziell steigend und schwierig zu bemessen, daher</a:t>
            </a:r>
          </a:p>
          <a:p>
            <a:r>
              <a:rPr lang="de-DE" dirty="0">
                <a:solidFill>
                  <a:schemeClr val="bg2"/>
                </a:solidFill>
                <a:sym typeface="Wingdings" pitchFamily="2" charset="2"/>
              </a:rPr>
              <a:t> Statistische Modell/Vorhersage anwenden, um Verhandlungspotenzial auszuschöpfen</a:t>
            </a:r>
            <a:r>
              <a:rPr lang="de-DE" dirty="0">
                <a:solidFill>
                  <a:schemeClr val="bg2"/>
                </a:solidFill>
              </a:rPr>
              <a:t>. Dadurch geringere </a:t>
            </a:r>
            <a:r>
              <a:rPr lang="de-DE" dirty="0">
                <a:solidFill>
                  <a:schemeClr val="bg2"/>
                </a:solidFill>
                <a:sym typeface="Wingdings" pitchFamily="2" charset="2"/>
              </a:rPr>
              <a:t>Transportkosten und mehr Gewinnmarge erzielen.</a:t>
            </a:r>
            <a:endParaRPr lang="de-DE" dirty="0">
              <a:solidFill>
                <a:schemeClr val="bg2"/>
              </a:solidFill>
            </a:endParaRPr>
          </a:p>
        </p:txBody>
      </p:sp>
      <p:pic>
        <p:nvPicPr>
          <p:cNvPr id="14" name="Grafik 13" descr="LKW Silhouette">
            <a:extLst>
              <a:ext uri="{FF2B5EF4-FFF2-40B4-BE49-F238E27FC236}">
                <a16:creationId xmlns:a16="http://schemas.microsoft.com/office/drawing/2014/main" id="{20A17FCC-CB56-3A45-91D2-E2A98B12E5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323" y="2309722"/>
            <a:ext cx="914400" cy="914400"/>
          </a:xfrm>
          <a:prstGeom prst="rect">
            <a:avLst/>
          </a:prstGeom>
        </p:spPr>
      </p:pic>
      <p:pic>
        <p:nvPicPr>
          <p:cNvPr id="15" name="Grafik 14" descr="Lupe Silhouette">
            <a:extLst>
              <a:ext uri="{FF2B5EF4-FFF2-40B4-BE49-F238E27FC236}">
                <a16:creationId xmlns:a16="http://schemas.microsoft.com/office/drawing/2014/main" id="{4C5E4A4F-EB5C-7040-8F6A-DBC53A4B5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323" y="3501124"/>
            <a:ext cx="914400" cy="914400"/>
          </a:xfrm>
          <a:prstGeom prst="rect">
            <a:avLst/>
          </a:prstGeom>
        </p:spPr>
      </p:pic>
      <p:pic>
        <p:nvPicPr>
          <p:cNvPr id="23" name="Grafik 22" descr="Signal Silhouette">
            <a:extLst>
              <a:ext uri="{FF2B5EF4-FFF2-40B4-BE49-F238E27FC236}">
                <a16:creationId xmlns:a16="http://schemas.microsoft.com/office/drawing/2014/main" id="{C0F3B74A-BC26-4047-A50D-9AB69488B3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323" y="1118321"/>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Danke für Eure Aufmerksamkeit!</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422031" y="694313"/>
            <a:ext cx="8646468" cy="3970318"/>
          </a:xfrm>
          <a:prstGeom prst="rect">
            <a:avLst/>
          </a:prstGeom>
          <a:noFill/>
        </p:spPr>
        <p:txBody>
          <a:bodyPr wrap="square" rtlCol="0">
            <a:spAutoFit/>
          </a:bodyPr>
          <a:lstStyle/>
          <a:p>
            <a:endParaRPr lang="de-DE" sz="1200" i="1" dirty="0">
              <a:solidFill>
                <a:schemeClr val="bg2">
                  <a:lumMod val="50000"/>
                </a:schemeClr>
              </a:solidFill>
            </a:endParaRPr>
          </a:p>
          <a:p>
            <a:r>
              <a:rPr lang="de-DE" sz="1200" i="1" dirty="0" err="1">
                <a:solidFill>
                  <a:schemeClr val="bg2">
                    <a:lumMod val="50000"/>
                  </a:schemeClr>
                </a:solidFill>
              </a:rPr>
              <a:t>Eurologport.eu</a:t>
            </a:r>
            <a:r>
              <a:rPr lang="de-DE" sz="1200" i="1" dirty="0">
                <a:solidFill>
                  <a:schemeClr val="bg2">
                    <a:lumMod val="50000"/>
                  </a:schemeClr>
                </a:solidFill>
              </a:rPr>
              <a:t> </a:t>
            </a:r>
            <a:r>
              <a:rPr lang="de-DE" sz="1200" dirty="0">
                <a:solidFill>
                  <a:schemeClr val="bg2">
                    <a:lumMod val="50000"/>
                  </a:schemeClr>
                </a:solidFill>
              </a:rPr>
              <a:t>(2020): Shell </a:t>
            </a:r>
            <a:r>
              <a:rPr lang="de-DE" sz="1200" dirty="0" err="1">
                <a:solidFill>
                  <a:schemeClr val="bg2">
                    <a:lumMod val="50000"/>
                  </a:schemeClr>
                </a:solidFill>
              </a:rPr>
              <a:t>invests</a:t>
            </a:r>
            <a:r>
              <a:rPr lang="de-DE" sz="1200" dirty="0">
                <a:solidFill>
                  <a:schemeClr val="bg2">
                    <a:lumMod val="50000"/>
                  </a:schemeClr>
                </a:solidFill>
              </a:rPr>
              <a:t> in </a:t>
            </a:r>
            <a:r>
              <a:rPr lang="de-DE" sz="1200" dirty="0" err="1">
                <a:solidFill>
                  <a:schemeClr val="bg2">
                    <a:lumMod val="50000"/>
                  </a:schemeClr>
                </a:solidFill>
              </a:rPr>
              <a:t>InstaFreight</a:t>
            </a:r>
            <a:r>
              <a:rPr lang="de-DE" sz="1200" dirty="0">
                <a:solidFill>
                  <a:schemeClr val="bg2">
                    <a:lumMod val="50000"/>
                  </a:schemeClr>
                </a:solidFill>
              </a:rPr>
              <a:t>, URL: https://</a:t>
            </a:r>
            <a:r>
              <a:rPr lang="de-DE" sz="1200" dirty="0" err="1">
                <a:solidFill>
                  <a:schemeClr val="bg2">
                    <a:lumMod val="50000"/>
                  </a:schemeClr>
                </a:solidFill>
              </a:rPr>
              <a:t>www.eurologport.eu</a:t>
            </a:r>
            <a:r>
              <a:rPr lang="de-DE" sz="1200" dirty="0">
                <a:solidFill>
                  <a:schemeClr val="bg2">
                    <a:lumMod val="50000"/>
                  </a:schemeClr>
                </a:solidFill>
              </a:rPr>
              <a:t>/</a:t>
            </a:r>
            <a:r>
              <a:rPr lang="de-DE" sz="1200" dirty="0" err="1">
                <a:solidFill>
                  <a:schemeClr val="bg2">
                    <a:lumMod val="50000"/>
                  </a:schemeClr>
                </a:solidFill>
              </a:rPr>
              <a:t>shell</a:t>
            </a:r>
            <a:r>
              <a:rPr lang="de-DE" sz="1200" dirty="0">
                <a:solidFill>
                  <a:schemeClr val="bg2">
                    <a:lumMod val="50000"/>
                  </a:schemeClr>
                </a:solidFill>
              </a:rPr>
              <a:t>-</a:t>
            </a:r>
            <a:r>
              <a:rPr lang="de-DE" sz="1200" dirty="0" err="1">
                <a:solidFill>
                  <a:schemeClr val="bg2">
                    <a:lumMod val="50000"/>
                  </a:schemeClr>
                </a:solidFill>
              </a:rPr>
              <a:t>invests</a:t>
            </a:r>
            <a:r>
              <a:rPr lang="de-DE" sz="1200" dirty="0">
                <a:solidFill>
                  <a:schemeClr val="bg2">
                    <a:lumMod val="50000"/>
                  </a:schemeClr>
                </a:solidFill>
              </a:rPr>
              <a:t>-in-</a:t>
            </a:r>
            <a:r>
              <a:rPr lang="de-DE" sz="1200" dirty="0" err="1">
                <a:solidFill>
                  <a:schemeClr val="bg2">
                    <a:lumMod val="50000"/>
                  </a:schemeClr>
                </a:solidFill>
              </a:rPr>
              <a:t>instafreight</a:t>
            </a:r>
            <a:r>
              <a:rPr lang="de-DE" sz="1200" dirty="0">
                <a:solidFill>
                  <a:schemeClr val="bg2">
                    <a:lumMod val="50000"/>
                  </a:schemeClr>
                </a:solidFill>
              </a:rPr>
              <a:t>/, letzter Zugriff: 15.02.2021</a:t>
            </a:r>
          </a:p>
          <a:p>
            <a:endParaRPr lang="de-DE" sz="1200" dirty="0">
              <a:solidFill>
                <a:schemeClr val="bg2">
                  <a:lumMod val="50000"/>
                </a:schemeClr>
              </a:solidFill>
            </a:endParaRPr>
          </a:p>
          <a:p>
            <a:r>
              <a:rPr lang="de-DE" sz="1200" i="1" dirty="0" err="1">
                <a:solidFill>
                  <a:schemeClr val="bg2">
                    <a:lumMod val="50000"/>
                  </a:schemeClr>
                </a:solidFill>
              </a:rPr>
              <a:t>eurostat</a:t>
            </a:r>
            <a:r>
              <a:rPr lang="de-DE" sz="1200" i="1" dirty="0">
                <a:solidFill>
                  <a:schemeClr val="bg2">
                    <a:lumMod val="50000"/>
                  </a:schemeClr>
                </a:solidFill>
              </a:rPr>
              <a:t> </a:t>
            </a:r>
            <a:r>
              <a:rPr lang="de-DE" sz="1200" dirty="0">
                <a:solidFill>
                  <a:schemeClr val="bg2">
                    <a:lumMod val="50000"/>
                  </a:schemeClr>
                </a:solidFill>
              </a:rPr>
              <a:t>(2021): Euro </a:t>
            </a:r>
            <a:r>
              <a:rPr lang="de-DE" sz="1200" dirty="0" err="1">
                <a:solidFill>
                  <a:schemeClr val="bg2">
                    <a:lumMod val="50000"/>
                  </a:schemeClr>
                </a:solidFill>
              </a:rPr>
              <a:t>area</a:t>
            </a:r>
            <a:r>
              <a:rPr lang="de-DE" sz="1200" dirty="0">
                <a:solidFill>
                  <a:schemeClr val="bg2">
                    <a:lumMod val="50000"/>
                  </a:schemeClr>
                </a:solidFill>
              </a:rPr>
              <a:t> 19 international </a:t>
            </a:r>
            <a:r>
              <a:rPr lang="de-DE" sz="1200" dirty="0" err="1">
                <a:solidFill>
                  <a:schemeClr val="bg2">
                    <a:lumMod val="50000"/>
                  </a:schemeClr>
                </a:solidFill>
              </a:rPr>
              <a:t>trade</a:t>
            </a:r>
            <a:r>
              <a:rPr lang="de-DE" sz="1200" dirty="0">
                <a:solidFill>
                  <a:schemeClr val="bg2">
                    <a:lumMod val="50000"/>
                  </a:schemeClr>
                </a:solidFill>
              </a:rPr>
              <a:t> - </a:t>
            </a:r>
            <a:r>
              <a:rPr lang="de-DE" sz="1200" dirty="0" err="1">
                <a:solidFill>
                  <a:schemeClr val="bg2">
                    <a:lumMod val="50000"/>
                  </a:schemeClr>
                </a:solidFill>
              </a:rPr>
              <a:t>monthly</a:t>
            </a:r>
            <a:r>
              <a:rPr lang="de-DE" sz="1200" dirty="0">
                <a:solidFill>
                  <a:schemeClr val="bg2">
                    <a:lumMod val="50000"/>
                  </a:schemeClr>
                </a:solidFill>
              </a:rPr>
              <a:t> </a:t>
            </a:r>
            <a:r>
              <a:rPr lang="de-DE" sz="1200" dirty="0" err="1">
                <a:solidFill>
                  <a:schemeClr val="bg2">
                    <a:lumMod val="50000"/>
                  </a:schemeClr>
                </a:solidFill>
              </a:rPr>
              <a:t>data</a:t>
            </a:r>
            <a:r>
              <a:rPr lang="de-DE" sz="1200" dirty="0">
                <a:solidFill>
                  <a:schemeClr val="bg2">
                    <a:lumMod val="50000"/>
                  </a:schemeClr>
                </a:solidFill>
              </a:rPr>
              <a:t>, URL:</a:t>
            </a:r>
          </a:p>
          <a:p>
            <a:r>
              <a:rPr lang="de-DE" sz="1200" dirty="0">
                <a:solidFill>
                  <a:schemeClr val="bg2">
                    <a:lumMod val="50000"/>
                  </a:schemeClr>
                </a:solidFill>
              </a:rPr>
              <a:t>https://</a:t>
            </a:r>
            <a:r>
              <a:rPr lang="de-DE" sz="1200" dirty="0" err="1">
                <a:solidFill>
                  <a:schemeClr val="bg2">
                    <a:lumMod val="50000"/>
                  </a:schemeClr>
                </a:solidFill>
              </a:rPr>
              <a:t>ec.europa.eu</a:t>
            </a:r>
            <a:r>
              <a:rPr lang="de-DE" sz="1200" dirty="0">
                <a:solidFill>
                  <a:schemeClr val="bg2">
                    <a:lumMod val="50000"/>
                  </a:schemeClr>
                </a:solidFill>
              </a:rPr>
              <a:t>/</a:t>
            </a:r>
            <a:r>
              <a:rPr lang="de-DE" sz="1200" dirty="0" err="1">
                <a:solidFill>
                  <a:schemeClr val="bg2">
                    <a:lumMod val="50000"/>
                  </a:schemeClr>
                </a:solidFill>
              </a:rPr>
              <a:t>eurostat</a:t>
            </a:r>
            <a:r>
              <a:rPr lang="de-DE" sz="1200" dirty="0">
                <a:solidFill>
                  <a:schemeClr val="bg2">
                    <a:lumMod val="50000"/>
                  </a:schemeClr>
                </a:solidFill>
              </a:rPr>
              <a:t>/</a:t>
            </a:r>
            <a:r>
              <a:rPr lang="de-DE" sz="1200" dirty="0" err="1">
                <a:solidFill>
                  <a:schemeClr val="bg2">
                    <a:lumMod val="50000"/>
                  </a:schemeClr>
                </a:solidFill>
              </a:rPr>
              <a:t>databrowser</a:t>
            </a:r>
            <a:r>
              <a:rPr lang="de-DE" sz="1200" dirty="0">
                <a:solidFill>
                  <a:schemeClr val="bg2">
                    <a:lumMod val="50000"/>
                  </a:schemeClr>
                </a:solidFill>
              </a:rPr>
              <a:t>/</a:t>
            </a:r>
            <a:r>
              <a:rPr lang="de-DE" sz="1200" dirty="0" err="1">
                <a:solidFill>
                  <a:schemeClr val="bg2">
                    <a:lumMod val="50000"/>
                  </a:schemeClr>
                </a:solidFill>
              </a:rPr>
              <a:t>view</a:t>
            </a:r>
            <a:r>
              <a:rPr lang="de-DE" sz="1200" dirty="0">
                <a:solidFill>
                  <a:schemeClr val="bg2">
                    <a:lumMod val="50000"/>
                  </a:schemeClr>
                </a:solidFill>
              </a:rPr>
              <a:t>/ei_etea19_m/</a:t>
            </a:r>
            <a:r>
              <a:rPr lang="de-DE" sz="1200" dirty="0" err="1">
                <a:solidFill>
                  <a:schemeClr val="bg2">
                    <a:lumMod val="50000"/>
                  </a:schemeClr>
                </a:solidFill>
              </a:rPr>
              <a:t>default</a:t>
            </a:r>
            <a:r>
              <a:rPr lang="de-DE" sz="1200" dirty="0">
                <a:solidFill>
                  <a:schemeClr val="bg2">
                    <a:lumMod val="50000"/>
                  </a:schemeClr>
                </a:solidFill>
              </a:rPr>
              <a:t>/</a:t>
            </a:r>
            <a:r>
              <a:rPr lang="de-DE" sz="1200" dirty="0" err="1">
                <a:solidFill>
                  <a:schemeClr val="bg2">
                    <a:lumMod val="50000"/>
                  </a:schemeClr>
                </a:solidFill>
              </a:rPr>
              <a:t>table?lang</a:t>
            </a:r>
            <a:r>
              <a:rPr lang="de-DE" sz="1200" dirty="0">
                <a:solidFill>
                  <a:schemeClr val="bg2">
                    <a:lumMod val="50000"/>
                  </a:schemeClr>
                </a:solidFill>
              </a:rPr>
              <a:t>=en, letzter Zugriff: 15.02.2021</a:t>
            </a:r>
          </a:p>
          <a:p>
            <a:endParaRPr lang="de-DE" sz="1200" i="1" dirty="0">
              <a:solidFill>
                <a:schemeClr val="bg2">
                  <a:lumMod val="50000"/>
                </a:schemeClr>
              </a:solidFill>
            </a:endParaRPr>
          </a:p>
          <a:p>
            <a:r>
              <a:rPr lang="de-DE" sz="1200" i="1" dirty="0" err="1">
                <a:solidFill>
                  <a:schemeClr val="bg2">
                    <a:lumMod val="50000"/>
                  </a:schemeClr>
                </a:solidFill>
              </a:rPr>
              <a:t>finanzen.net</a:t>
            </a:r>
            <a:r>
              <a:rPr lang="de-DE" sz="1200" i="1" dirty="0">
                <a:solidFill>
                  <a:schemeClr val="bg2">
                    <a:lumMod val="50000"/>
                  </a:schemeClr>
                </a:solidFill>
              </a:rPr>
              <a:t> </a:t>
            </a:r>
            <a:r>
              <a:rPr lang="de-DE" sz="1200" dirty="0">
                <a:solidFill>
                  <a:schemeClr val="bg2">
                    <a:lumMod val="50000"/>
                  </a:schemeClr>
                </a:solidFill>
              </a:rPr>
              <a:t>(2021): </a:t>
            </a:r>
            <a:r>
              <a:rPr lang="de-DE" sz="1200" cap="all" dirty="0"/>
              <a:t>HISTORISCHE KURSDATEN FÜR DAX 3, URL: </a:t>
            </a:r>
            <a:r>
              <a:rPr lang="de-DE" sz="1200" dirty="0">
                <a:solidFill>
                  <a:schemeClr val="bg2">
                    <a:lumMod val="50000"/>
                  </a:schemeClr>
                </a:solidFill>
              </a:rPr>
              <a:t>https://</a:t>
            </a:r>
            <a:r>
              <a:rPr lang="de-DE" sz="1200" dirty="0" err="1">
                <a:solidFill>
                  <a:schemeClr val="bg2">
                    <a:lumMod val="50000"/>
                  </a:schemeClr>
                </a:solidFill>
              </a:rPr>
              <a:t>www.finanzen.net</a:t>
            </a:r>
            <a:r>
              <a:rPr lang="de-DE" sz="1200" dirty="0">
                <a:solidFill>
                  <a:schemeClr val="bg2">
                    <a:lumMod val="50000"/>
                  </a:schemeClr>
                </a:solidFill>
              </a:rPr>
              <a:t>/</a:t>
            </a:r>
            <a:r>
              <a:rPr lang="de-DE" sz="1200" dirty="0" err="1">
                <a:solidFill>
                  <a:schemeClr val="bg2">
                    <a:lumMod val="50000"/>
                  </a:schemeClr>
                </a:solidFill>
              </a:rPr>
              <a:t>index</a:t>
            </a:r>
            <a:r>
              <a:rPr lang="de-DE" sz="1200" dirty="0">
                <a:solidFill>
                  <a:schemeClr val="bg2">
                    <a:lumMod val="50000"/>
                  </a:schemeClr>
                </a:solidFill>
              </a:rPr>
              <a:t>/</a:t>
            </a:r>
            <a:r>
              <a:rPr lang="de-DE" sz="1200" dirty="0" err="1">
                <a:solidFill>
                  <a:schemeClr val="bg2">
                    <a:lumMod val="50000"/>
                  </a:schemeClr>
                </a:solidFill>
              </a:rPr>
              <a:t>dax</a:t>
            </a:r>
            <a:r>
              <a:rPr lang="de-DE" sz="1200" dirty="0">
                <a:solidFill>
                  <a:schemeClr val="bg2">
                    <a:lumMod val="50000"/>
                  </a:schemeClr>
                </a:solidFill>
              </a:rPr>
              <a:t>/historisch, letzter Zugriff: 15.02.2021</a:t>
            </a:r>
          </a:p>
          <a:p>
            <a:endParaRPr lang="de-DE" sz="1200" dirty="0">
              <a:solidFill>
                <a:schemeClr val="bg2">
                  <a:lumMod val="50000"/>
                </a:schemeClr>
              </a:solidFill>
            </a:endParaRPr>
          </a:p>
          <a:p>
            <a:r>
              <a:rPr lang="de-DE" sz="1200" i="1" dirty="0" err="1">
                <a:solidFill>
                  <a:schemeClr val="bg2">
                    <a:lumMod val="50000"/>
                  </a:schemeClr>
                </a:solidFill>
              </a:rPr>
              <a:t>Flaticon</a:t>
            </a:r>
            <a:r>
              <a:rPr lang="de-DE" sz="1200" i="1" dirty="0">
                <a:solidFill>
                  <a:schemeClr val="bg2">
                    <a:lumMod val="50000"/>
                  </a:schemeClr>
                </a:solidFill>
              </a:rPr>
              <a:t> </a:t>
            </a:r>
            <a:r>
              <a:rPr lang="de-DE" sz="1200" dirty="0">
                <a:solidFill>
                  <a:schemeClr val="bg2">
                    <a:lumMod val="50000"/>
                  </a:schemeClr>
                </a:solidFill>
              </a:rPr>
              <a:t>(2021): </a:t>
            </a:r>
            <a:r>
              <a:rPr lang="de-DE" sz="1200" dirty="0" err="1">
                <a:solidFill>
                  <a:schemeClr val="bg2">
                    <a:lumMod val="50000"/>
                  </a:schemeClr>
                </a:solidFill>
              </a:rPr>
              <a:t>Delivery</a:t>
            </a:r>
            <a:r>
              <a:rPr lang="de-DE" sz="1200" dirty="0">
                <a:solidFill>
                  <a:schemeClr val="bg2">
                    <a:lumMod val="50000"/>
                  </a:schemeClr>
                </a:solidFill>
              </a:rPr>
              <a:t> Icon Pack, URL: </a:t>
            </a:r>
            <a:r>
              <a:rPr lang="de-DE" sz="1200" dirty="0" err="1">
                <a:solidFill>
                  <a:schemeClr val="bg2">
                    <a:lumMod val="50000"/>
                  </a:schemeClr>
                </a:solidFill>
              </a:rPr>
              <a:t>www.flaticon.com</a:t>
            </a:r>
            <a:r>
              <a:rPr lang="de-DE" sz="1200" dirty="0">
                <a:solidFill>
                  <a:schemeClr val="bg2">
                    <a:lumMod val="50000"/>
                  </a:schemeClr>
                </a:solidFill>
              </a:rPr>
              <a:t>, letzter Zugriff: 15.02.2021</a:t>
            </a:r>
          </a:p>
          <a:p>
            <a:endParaRPr lang="de-DE" sz="1200" i="1" dirty="0">
              <a:solidFill>
                <a:schemeClr val="bg2">
                  <a:lumMod val="50000"/>
                </a:schemeClr>
              </a:solidFill>
            </a:endParaRPr>
          </a:p>
          <a:p>
            <a:r>
              <a:rPr lang="de-DE" sz="1200" i="1" dirty="0" err="1">
                <a:solidFill>
                  <a:schemeClr val="bg2">
                    <a:lumMod val="50000"/>
                  </a:schemeClr>
                </a:solidFill>
              </a:rPr>
              <a:t>Statista</a:t>
            </a:r>
            <a:r>
              <a:rPr lang="de-DE" sz="1200" dirty="0">
                <a:solidFill>
                  <a:schemeClr val="bg2">
                    <a:lumMod val="50000"/>
                  </a:schemeClr>
                </a:solidFill>
              </a:rPr>
              <a:t> (2021): Entwicklung des Verhältnisses von Frachtangeboten und Laderaumangeboten in Europa von Januar 2018 bis Januar 2021, URL:</a:t>
            </a:r>
          </a:p>
          <a:p>
            <a:r>
              <a:rPr lang="de-DE" sz="1200" dirty="0">
                <a:solidFill>
                  <a:schemeClr val="bg2">
                    <a:lumMod val="50000"/>
                  </a:schemeClr>
                </a:solidFill>
              </a:rPr>
              <a:t>https://de.statista.com/statistik/daten/studie/593243/umfrage/auslastung-der-laderaumkapazitaet-im-europaeischen-transportmarkt/, letzter Zugriff: 15.02.2021</a:t>
            </a:r>
          </a:p>
          <a:p>
            <a:endParaRPr lang="de-DE" sz="1200" dirty="0">
              <a:solidFill>
                <a:schemeClr val="bg2">
                  <a:lumMod val="50000"/>
                </a:schemeClr>
              </a:solidFill>
            </a:endParaRPr>
          </a:p>
          <a:p>
            <a:pPr fontAlgn="base"/>
            <a:r>
              <a:rPr lang="de-DE" sz="1200" i="1" dirty="0" err="1">
                <a:solidFill>
                  <a:schemeClr val="bg2">
                    <a:lumMod val="50000"/>
                  </a:schemeClr>
                </a:solidFill>
              </a:rPr>
              <a:t>Statista</a:t>
            </a:r>
            <a:r>
              <a:rPr lang="de-DE" sz="1200" dirty="0">
                <a:solidFill>
                  <a:schemeClr val="bg2">
                    <a:lumMod val="50000"/>
                  </a:schemeClr>
                </a:solidFill>
              </a:rPr>
              <a:t> (2021): </a:t>
            </a:r>
            <a:r>
              <a:rPr lang="de-DE" sz="1200" dirty="0"/>
              <a:t>Entwicklung des Lkw-Maut-Fahrleistungsindex in Deutschland in den Monaten Januar 2015 bis Januar 2021, URL: </a:t>
            </a:r>
            <a:r>
              <a:rPr lang="de-DE" sz="1200" dirty="0">
                <a:solidFill>
                  <a:schemeClr val="bg2">
                    <a:lumMod val="50000"/>
                  </a:schemeClr>
                </a:solidFill>
              </a:rPr>
              <a:t>https://de.statista.com/statistik/daten/studie/1096236/umfrage/monatlicher-lkw-maut-fahrleistungsindex-in-deutschland/, letzter Zugriff: 15.02.2021</a:t>
            </a:r>
          </a:p>
          <a:p>
            <a:pPr fontAlgn="base"/>
            <a:endParaRPr lang="de-DE" sz="1200" dirty="0">
              <a:solidFill>
                <a:schemeClr val="bg2">
                  <a:lumMod val="50000"/>
                </a:schemeClr>
              </a:solidFill>
            </a:endParaRPr>
          </a:p>
        </p:txBody>
      </p:sp>
    </p:spTree>
    <p:extLst>
      <p:ext uri="{BB962C8B-B14F-4D97-AF65-F5344CB8AC3E}">
        <p14:creationId xmlns:p14="http://schemas.microsoft.com/office/powerpoint/2010/main" val="3694542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Back </a:t>
            </a:r>
            <a:r>
              <a:rPr lang="de" sz="3600" dirty="0" err="1">
                <a:latin typeface="Oswald"/>
                <a:ea typeface="Oswald"/>
                <a:cs typeface="Oswald"/>
                <a:sym typeface="Oswald"/>
              </a:rPr>
              <a:t>Up</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lvl="0"/>
            <a:r>
              <a:rPr lang="de-DE" sz="2000" dirty="0">
                <a:latin typeface="Oswald"/>
                <a:ea typeface="Oswald"/>
                <a:cs typeface="Oswald"/>
                <a:sym typeface="Oswald"/>
              </a:rPr>
              <a:t>Backup: </a:t>
            </a: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latin typeface="Oswald"/>
                <a:ea typeface="Oswald"/>
                <a:cs typeface="Oswald"/>
                <a:sym typeface="Oswald"/>
              </a:rPr>
              <a:t>Backup: </a:t>
            </a:r>
            <a:r>
              <a:rPr lang="de-DE" dirty="0">
                <a:latin typeface="Oswald"/>
              </a:rPr>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1125761"/>
            <a:ext cx="6181665" cy="3817178"/>
          </a:xfrm>
          <a:prstGeom prst="rect">
            <a:avLst/>
          </a:prstGeom>
        </p:spPr>
      </p:pic>
      <p:sp>
        <p:nvSpPr>
          <p:cNvPr id="10" name="Titel 1">
            <a:extLst>
              <a:ext uri="{FF2B5EF4-FFF2-40B4-BE49-F238E27FC236}">
                <a16:creationId xmlns:a16="http://schemas.microsoft.com/office/drawing/2014/main" id="{994BE98C-61E6-7A4A-B445-D9C32F6A3767}"/>
              </a:ext>
            </a:extLst>
          </p:cNvPr>
          <p:cNvSpPr>
            <a:spLocks noGrp="1"/>
          </p:cNvSpPr>
          <p:nvPr>
            <p:ph type="title"/>
          </p:nvPr>
        </p:nvSpPr>
        <p:spPr>
          <a:xfrm>
            <a:off x="311700" y="410000"/>
            <a:ext cx="8520600" cy="607800"/>
          </a:xfrm>
        </p:spPr>
        <p:txBody>
          <a:bodyPr/>
          <a:lstStyle/>
          <a:p>
            <a:r>
              <a:rPr lang="de-DE" dirty="0">
                <a:latin typeface="Oswald"/>
                <a:ea typeface="Oswald"/>
                <a:cs typeface="Oswald"/>
                <a:sym typeface="Oswald"/>
              </a:rPr>
              <a:t>Backup: Custom Rate </a:t>
            </a:r>
            <a:r>
              <a:rPr lang="de-DE" dirty="0" err="1">
                <a:latin typeface="Oswald"/>
                <a:ea typeface="Oswald"/>
                <a:cs typeface="Oswald"/>
                <a:sym typeface="Oswald"/>
              </a:rPr>
              <a:t>Shipments</a:t>
            </a:r>
            <a:endParaRPr lang="de-DE" dirty="0">
              <a:latin typeface="Oswald"/>
            </a:endParaRPr>
          </a:p>
        </p:txBody>
      </p:sp>
    </p:spTree>
    <p:extLst>
      <p:ext uri="{BB962C8B-B14F-4D97-AF65-F5344CB8AC3E}">
        <p14:creationId xmlns:p14="http://schemas.microsoft.com/office/powerpoint/2010/main" val="1887243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el 1">
            <a:extLst>
              <a:ext uri="{FF2B5EF4-FFF2-40B4-BE49-F238E27FC236}">
                <a16:creationId xmlns:a16="http://schemas.microsoft.com/office/drawing/2014/main" id="{016F335A-3EF6-FF4A-BFEF-124F486BBC70}"/>
              </a:ext>
            </a:extLst>
          </p:cNvPr>
          <p:cNvSpPr>
            <a:spLocks noGrp="1"/>
          </p:cNvSpPr>
          <p:nvPr>
            <p:ph type="title"/>
          </p:nvPr>
        </p:nvSpPr>
        <p:spPr>
          <a:xfrm>
            <a:off x="311700" y="410000"/>
            <a:ext cx="8520600" cy="607800"/>
          </a:xfrm>
        </p:spPr>
        <p:txBody>
          <a:bodyPr/>
          <a:lstStyle/>
          <a:p>
            <a:r>
              <a:rPr lang="de-DE" dirty="0">
                <a:latin typeface="Oswald"/>
                <a:ea typeface="Oswald"/>
                <a:cs typeface="Oswald"/>
                <a:sym typeface="Oswald"/>
              </a:rPr>
              <a:t>Backup: </a:t>
            </a:r>
            <a:r>
              <a:rPr lang="de-DE" dirty="0">
                <a:latin typeface="Oswald"/>
              </a:rPr>
              <a:t>Visuelle Exploration</a:t>
            </a:r>
          </a:p>
        </p:txBody>
      </p:sp>
    </p:spTree>
    <p:extLst>
      <p:ext uri="{BB962C8B-B14F-4D97-AF65-F5344CB8AC3E}">
        <p14:creationId xmlns:p14="http://schemas.microsoft.com/office/powerpoint/2010/main" val="628695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el 1">
            <a:extLst>
              <a:ext uri="{FF2B5EF4-FFF2-40B4-BE49-F238E27FC236}">
                <a16:creationId xmlns:a16="http://schemas.microsoft.com/office/drawing/2014/main" id="{0C77770B-FC24-B74A-A8A6-3B558282C9F2}"/>
              </a:ext>
            </a:extLst>
          </p:cNvPr>
          <p:cNvSpPr>
            <a:spLocks noGrp="1"/>
          </p:cNvSpPr>
          <p:nvPr>
            <p:ph type="title"/>
          </p:nvPr>
        </p:nvSpPr>
        <p:spPr>
          <a:xfrm>
            <a:off x="334963" y="415925"/>
            <a:ext cx="8474075" cy="608013"/>
          </a:xfrm>
        </p:spPr>
        <p:txBody>
          <a:bodyPr/>
          <a:lstStyle/>
          <a:p>
            <a:r>
              <a:rPr lang="de-DE" dirty="0">
                <a:latin typeface="Oswald"/>
                <a:ea typeface="Oswald"/>
                <a:cs typeface="Oswald"/>
                <a:sym typeface="Oswald"/>
              </a:rPr>
              <a:t>Backup: </a:t>
            </a:r>
            <a:r>
              <a:rPr lang="de-DE" dirty="0">
                <a:latin typeface="Oswald"/>
              </a:rPr>
              <a:t>Visuelle Exploration</a:t>
            </a:r>
          </a:p>
        </p:txBody>
      </p:sp>
    </p:spTree>
    <p:extLst>
      <p:ext uri="{BB962C8B-B14F-4D97-AF65-F5344CB8AC3E}">
        <p14:creationId xmlns:p14="http://schemas.microsoft.com/office/powerpoint/2010/main" val="413152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Fehlerkennzahl der Korrelationen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pSp>
        <p:nvGrpSpPr>
          <p:cNvPr id="4" name="Gruppieren 3">
            <a:extLst>
              <a:ext uri="{FF2B5EF4-FFF2-40B4-BE49-F238E27FC236}">
                <a16:creationId xmlns:a16="http://schemas.microsoft.com/office/drawing/2014/main" id="{286C10B3-7F20-6140-9C56-AAFC1FEB0311}"/>
              </a:ext>
            </a:extLst>
          </p:cNvPr>
          <p:cNvGrpSpPr/>
          <p:nvPr/>
        </p:nvGrpSpPr>
        <p:grpSpPr>
          <a:xfrm>
            <a:off x="1544267" y="1403195"/>
            <a:ext cx="6539418" cy="2954796"/>
            <a:chOff x="756327" y="1052999"/>
            <a:chExt cx="6259394" cy="2591537"/>
          </a:xfrm>
        </p:grpSpPr>
        <p:pic>
          <p:nvPicPr>
            <p:cNvPr id="22" name="Grafik 21">
              <a:extLst>
                <a:ext uri="{FF2B5EF4-FFF2-40B4-BE49-F238E27FC236}">
                  <a16:creationId xmlns:a16="http://schemas.microsoft.com/office/drawing/2014/main" id="{5B4640F2-F04F-BE44-A69D-5EBE48DBEAA0}"/>
                </a:ext>
              </a:extLst>
            </p:cNvPr>
            <p:cNvPicPr>
              <a:picLocks noChangeAspect="1"/>
            </p:cNvPicPr>
            <p:nvPr/>
          </p:nvPicPr>
          <p:blipFill>
            <a:blip r:embed="rId3"/>
            <a:stretch>
              <a:fillRect/>
            </a:stretch>
          </p:blipFill>
          <p:spPr>
            <a:xfrm>
              <a:off x="756327" y="1052999"/>
              <a:ext cx="6259394" cy="2059851"/>
            </a:xfrm>
            <a:prstGeom prst="rect">
              <a:avLst/>
            </a:prstGeom>
          </p:spPr>
        </p:pic>
        <p:pic>
          <p:nvPicPr>
            <p:cNvPr id="3" name="Grafik 2">
              <a:extLst>
                <a:ext uri="{FF2B5EF4-FFF2-40B4-BE49-F238E27FC236}">
                  <a16:creationId xmlns:a16="http://schemas.microsoft.com/office/drawing/2014/main" id="{629E7CDB-BF49-A84F-A019-981B855780A4}"/>
                </a:ext>
              </a:extLst>
            </p:cNvPr>
            <p:cNvPicPr>
              <a:picLocks noChangeAspect="1"/>
            </p:cNvPicPr>
            <p:nvPr/>
          </p:nvPicPr>
          <p:blipFill>
            <a:blip r:embed="rId4"/>
            <a:stretch>
              <a:fillRect/>
            </a:stretch>
          </p:blipFill>
          <p:spPr>
            <a:xfrm>
              <a:off x="756327" y="3112850"/>
              <a:ext cx="6259394" cy="531686"/>
            </a:xfrm>
            <a:prstGeom prst="rect">
              <a:avLst/>
            </a:prstGeom>
          </p:spPr>
        </p:pic>
      </p:grpSp>
    </p:spTree>
    <p:extLst>
      <p:ext uri="{BB962C8B-B14F-4D97-AF65-F5344CB8AC3E}">
        <p14:creationId xmlns:p14="http://schemas.microsoft.com/office/powerpoint/2010/main" val="4083379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Transportkostenentwicklung</a:t>
            </a:r>
          </a:p>
          <a:p>
            <a:pPr marL="0" lvl="0" indent="0">
              <a:buNone/>
            </a:pPr>
            <a:r>
              <a:rPr lang="de-DE" sz="1400" dirty="0">
                <a:latin typeface="Oswald"/>
                <a:ea typeface="Oswald"/>
                <a:cs typeface="Oswald"/>
                <a:sym typeface="Oswald"/>
              </a:rPr>
              <a:t>Gebuchte Transportkosten vs. zugewiesene Transportpreisen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Umsatz- und Kostenentwicklung</a:t>
            </a:r>
            <a:endParaRPr lang="de-DE" sz="1400" dirty="0">
              <a:latin typeface="Oswald"/>
              <a:ea typeface="Oswald"/>
              <a:cs typeface="Oswald"/>
              <a:sym typeface="Oswald"/>
            </a:endParaRPr>
          </a:p>
          <a:p>
            <a:pPr marL="0" lvl="0" indent="0" algn="l" rtl="0">
              <a:spcBef>
                <a:spcPts val="0"/>
              </a:spcBef>
              <a:spcAft>
                <a:spcPts val="0"/>
              </a:spcAft>
              <a:buNone/>
            </a:pPr>
            <a:r>
              <a:rPr lang="de-DE" sz="1400" dirty="0">
                <a:latin typeface="Oswald"/>
                <a:ea typeface="Oswald"/>
                <a:cs typeface="Oswald"/>
                <a:sym typeface="Oswald"/>
              </a:rPr>
              <a:t>Entwicklung</a:t>
            </a:r>
          </a:p>
          <a:p>
            <a:pPr marL="0" lvl="0" indent="0" algn="l" rtl="0">
              <a:spcBef>
                <a:spcPts val="0"/>
              </a:spcBef>
              <a:spcAft>
                <a:spcPts val="0"/>
              </a:spcAft>
              <a:buNone/>
            </a:pPr>
            <a:r>
              <a:rPr lang="de-DE" sz="1400" dirty="0">
                <a:latin typeface="Oswald"/>
                <a:ea typeface="Oswald"/>
                <a:cs typeface="Oswald"/>
                <a:sym typeface="Oswald"/>
              </a:rPr>
              <a:t>Marge in Abhängigkeit von Faktoren</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Auftragsentwicklung</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3" name="Grafik 2">
            <a:extLst>
              <a:ext uri="{FF2B5EF4-FFF2-40B4-BE49-F238E27FC236}">
                <a16:creationId xmlns:a16="http://schemas.microsoft.com/office/drawing/2014/main" id="{6EC66CE0-292C-BD47-9D04-1B6173E4DDAA}"/>
              </a:ext>
            </a:extLst>
          </p:cNvPr>
          <p:cNvPicPr>
            <a:picLocks noChangeAspect="1"/>
          </p:cNvPicPr>
          <p:nvPr/>
        </p:nvPicPr>
        <p:blipFill>
          <a:blip r:embed="rId3"/>
          <a:stretch>
            <a:fillRect/>
          </a:stretch>
        </p:blipFill>
        <p:spPr>
          <a:xfrm>
            <a:off x="311699" y="1155700"/>
            <a:ext cx="5689069" cy="3514300"/>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731642">
            <a:off x="865854" y="2359844"/>
            <a:ext cx="3541090" cy="191771"/>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035009" y="1912153"/>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+ 12,36 %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a:t>
            </a:r>
            <a:r>
              <a:rPr lang="de-DE" b="1" dirty="0">
                <a:solidFill>
                  <a:srgbClr val="92D050"/>
                </a:solidFill>
              </a:rPr>
              <a:t>+ 319.903 € </a:t>
            </a:r>
            <a:r>
              <a:rPr lang="de-DE" dirty="0">
                <a:solidFill>
                  <a:schemeClr val="bg2"/>
                </a:solidFill>
              </a:rPr>
              <a:t>Gesamtumsatz in 01.2018 und                      </a:t>
            </a:r>
            <a:r>
              <a:rPr lang="de-DE" b="1" dirty="0">
                <a:solidFill>
                  <a:srgbClr val="92D050"/>
                </a:solidFill>
              </a:rPr>
              <a:t>+ 3.954.006 € </a:t>
            </a:r>
            <a:r>
              <a:rPr lang="de-DE" dirty="0">
                <a:solidFill>
                  <a:schemeClr val="bg2"/>
                </a:solidFill>
              </a:rPr>
              <a:t>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5830DE71-AFA1-A84A-B795-4026051F21AF}"/>
              </a:ext>
            </a:extLst>
          </p:cNvPr>
          <p:cNvSpPr txBox="1"/>
          <p:nvPr/>
        </p:nvSpPr>
        <p:spPr>
          <a:xfrm>
            <a:off x="6266577" y="1171613"/>
            <a:ext cx="2877424" cy="3216265"/>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 National </a:t>
            </a:r>
            <a:r>
              <a:rPr lang="de-DE" dirty="0">
                <a:solidFill>
                  <a:schemeClr val="bg2"/>
                </a:solidFill>
              </a:rPr>
              <a:t>und bei 14.045 € insgesamt</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+ 266.884 €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pic>
        <p:nvPicPr>
          <p:cNvPr id="3" name="Grafik 2">
            <a:extLst>
              <a:ext uri="{FF2B5EF4-FFF2-40B4-BE49-F238E27FC236}">
                <a16:creationId xmlns:a16="http://schemas.microsoft.com/office/drawing/2014/main" id="{07D8F56F-015B-244E-9C2F-35FD438E7093}"/>
              </a:ext>
            </a:extLst>
          </p:cNvPr>
          <p:cNvPicPr>
            <a:picLocks noChangeAspect="1"/>
          </p:cNvPicPr>
          <p:nvPr/>
        </p:nvPicPr>
        <p:blipFill>
          <a:blip r:embed="rId3"/>
          <a:stretch>
            <a:fillRect/>
          </a:stretch>
        </p:blipFill>
        <p:spPr>
          <a:xfrm>
            <a:off x="311700" y="1171613"/>
            <a:ext cx="6049035" cy="3733119"/>
          </a:xfrm>
          <a:prstGeom prst="rect">
            <a:avLst/>
          </a:prstGeom>
        </p:spPr>
      </p:pic>
    </p:spTree>
    <p:extLst>
      <p:ext uri="{BB962C8B-B14F-4D97-AF65-F5344CB8AC3E}">
        <p14:creationId xmlns:p14="http://schemas.microsoft.com/office/powerpoint/2010/main" val="1427196302"/>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2686</Words>
  <Application>Microsoft Macintosh PowerPoint</Application>
  <PresentationFormat>Bildschirmpräsentation (16:9)</PresentationFormat>
  <Paragraphs>534</Paragraphs>
  <Slides>40</Slides>
  <Notes>39</Notes>
  <HiddenSlides>7</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40</vt:i4>
      </vt:variant>
    </vt:vector>
  </HeadingPairs>
  <TitlesOfParts>
    <vt:vector size="45" baseType="lpstr">
      <vt:lpstr>Roboto</vt:lpstr>
      <vt:lpstr>Oswald</vt:lpstr>
      <vt:lpstr>Arial</vt:lpstr>
      <vt:lpstr>Wingdings</vt:lpstr>
      <vt:lpstr>Geometric</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 und Lane Domain</vt:lpstr>
      <vt:lpstr>Marge in Abhängigkeit von Fulfillment Strategy und Custom Rate Shipment</vt:lpstr>
      <vt:lpstr>Marge in Abhängigkeit von Wochentagen</vt:lpstr>
      <vt:lpstr>Auftragslage im zeitlichen Verlauf und nach Auftragsrouten</vt:lpstr>
      <vt:lpstr>Auftragslage in Abhängigkeit mit Lane Domain und Fulfillment Strategie</vt:lpstr>
      <vt:lpstr>Auftragslage in Abhängigkeit mit Lane Domain und Fulfillment Strategie</vt:lpstr>
      <vt:lpstr>Kennzahlen und Reporting: Stornierung</vt:lpstr>
      <vt:lpstr>Kennzahlen und Reporting: Stornierungsgründe</vt:lpstr>
      <vt:lpstr>Zeitreihenanalyse:  Vorgehen &amp; Muster</vt:lpstr>
      <vt:lpstr>1. Zeitreihenanalyse Auftragsentwicklung</vt:lpstr>
      <vt:lpstr>2. Zeitreihenanalyse: Ø Marge in EUR</vt:lpstr>
      <vt:lpstr>3. Zeitreihenanalyse: Entwicklung der Kosten</vt:lpstr>
      <vt:lpstr>Korrelation</vt:lpstr>
      <vt:lpstr>2. Korrelation: Ergebnisse</vt:lpstr>
      <vt:lpstr>2. Korrelation: Modell</vt:lpstr>
      <vt:lpstr>3. Korrelation: Erkenntnisse</vt:lpstr>
      <vt:lpstr>Dashboard</vt:lpstr>
      <vt:lpstr>1. Dashboard: Finanzabteilung</vt:lpstr>
      <vt:lpstr>2. Dashboard: Logistikabteilung</vt:lpstr>
      <vt:lpstr>Erkenntnisse</vt:lpstr>
      <vt:lpstr>Erkenntnisse und Handlungsvorschläge</vt:lpstr>
      <vt:lpstr>Danke für Eure Aufmerksamkeit!</vt:lpstr>
      <vt:lpstr>Quellen</vt:lpstr>
      <vt:lpstr>Back Up</vt:lpstr>
      <vt:lpstr>Backup: Kosten und Umsatz von InstaFreight  in 2018 bis 2020 (in €) insgesamt</vt:lpstr>
      <vt:lpstr>Backup: Vorgegebene Prognose in Margin</vt:lpstr>
      <vt:lpstr>Backup: Margin CSV Forecast abgebildet</vt:lpstr>
      <vt:lpstr>Backup: Custom Rate Shipments</vt:lpstr>
      <vt:lpstr>Backup: Visuelle Exploration</vt:lpstr>
      <vt:lpstr>Backup: Visuelle Exploration</vt:lpstr>
      <vt:lpstr>Backup: Fehlerkennzahl der Korrelationen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262</cp:revision>
  <dcterms:modified xsi:type="dcterms:W3CDTF">2021-02-17T07:39:00Z</dcterms:modified>
</cp:coreProperties>
</file>